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0"/>
  </p:notesMasterIdLst>
  <p:handoutMasterIdLst>
    <p:handoutMasterId r:id="rId41"/>
  </p:handoutMasterIdLst>
  <p:sldIdLst>
    <p:sldId id="256" r:id="rId2"/>
    <p:sldId id="264" r:id="rId3"/>
    <p:sldId id="261" r:id="rId4"/>
    <p:sldId id="265" r:id="rId5"/>
    <p:sldId id="271" r:id="rId6"/>
    <p:sldId id="273" r:id="rId7"/>
    <p:sldId id="274" r:id="rId8"/>
    <p:sldId id="267" r:id="rId9"/>
    <p:sldId id="272" r:id="rId10"/>
    <p:sldId id="275" r:id="rId11"/>
    <p:sldId id="270" r:id="rId12"/>
    <p:sldId id="291" r:id="rId13"/>
    <p:sldId id="269" r:id="rId14"/>
    <p:sldId id="268" r:id="rId15"/>
    <p:sldId id="266" r:id="rId16"/>
    <p:sldId id="260" r:id="rId17"/>
    <p:sldId id="279" r:id="rId18"/>
    <p:sldId id="283" r:id="rId19"/>
    <p:sldId id="280" r:id="rId20"/>
    <p:sldId id="281" r:id="rId21"/>
    <p:sldId id="292" r:id="rId22"/>
    <p:sldId id="284" r:id="rId23"/>
    <p:sldId id="285" r:id="rId24"/>
    <p:sldId id="282" r:id="rId25"/>
    <p:sldId id="293" r:id="rId26"/>
    <p:sldId id="277" r:id="rId27"/>
    <p:sldId id="294" r:id="rId28"/>
    <p:sldId id="295" r:id="rId29"/>
    <p:sldId id="278" r:id="rId30"/>
    <p:sldId id="287" r:id="rId31"/>
    <p:sldId id="288" r:id="rId32"/>
    <p:sldId id="290" r:id="rId33"/>
    <p:sldId id="289" r:id="rId34"/>
    <p:sldId id="298" r:id="rId35"/>
    <p:sldId id="259" r:id="rId36"/>
    <p:sldId id="276" r:id="rId37"/>
    <p:sldId id="299" r:id="rId38"/>
    <p:sldId id="29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 horzBarState="maximized">
    <p:restoredLeft sz="35452" autoAdjust="0"/>
    <p:restoredTop sz="99104" autoAdjust="0"/>
  </p:normalViewPr>
  <p:slideViewPr>
    <p:cSldViewPr snapToGrid="0" snapToObjects="1">
      <p:cViewPr>
        <p:scale>
          <a:sx n="99" d="100"/>
          <a:sy n="99" d="100"/>
        </p:scale>
        <p:origin x="-4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handoutMaster" Target="handoutMasters/handout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B7464-DF44-8145-A488-E929F1A7165F}" type="datetimeFigureOut">
              <a:rPr lang="fr-FR" smtClean="0"/>
              <a:t>28/04/11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B3C9D-A014-B64E-80EF-FA840D49064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4675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1906D-6BEC-7B47-855E-AB500DF89744}" type="datetimeFigureOut">
              <a:rPr lang="fr-FR" smtClean="0"/>
              <a:t>28/04/11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DB134-87B8-3340-867D-48A3D928F4A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7978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12EC045-3D22-FC48-AB27-5991110BBFC4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0D5BA0DA-C19B-5F46-AC7B-2D10DC27FB0D}" type="datetime1">
              <a:rPr lang="fr-BE" smtClean="0"/>
              <a:t>28/04/11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4AAACD77-C94C-F24C-A85A-A30D8F3D1011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contenu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96A82B20-058B-F64A-9F6B-5CE387240536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F6FE9961-9810-814C-8E41-EC8E5A1629C5}" type="datetime1">
              <a:rPr lang="fr-BE" smtClean="0"/>
              <a:t>28/04/11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EB0E-9C47-0141-A396-E4AB747EB5C9}" type="datetime1">
              <a:rPr lang="fr-BE" smtClean="0"/>
              <a:t>28/04/11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568C1-A945-8649-8FA0-0A8CA1EAC51F}" type="datetime1">
              <a:rPr lang="fr-BE" smtClean="0"/>
              <a:t>28/04/11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8748-D35F-9142-BEA5-F409353C2BC5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07524-5984-824D-9FC6-6AE4FD7D6F25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3D139-D5C0-AD49-B312-206C582573E8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92F10-507E-B344-A84A-F7877EEDE415}" type="datetime1">
              <a:rPr lang="fr-BE" smtClean="0"/>
              <a:t>28/04/11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9367E-C859-0C4E-84AB-8775DCC04944}" type="datetime1">
              <a:rPr lang="fr-BE" smtClean="0"/>
              <a:t>28/04/11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B147-DEF3-054C-AD4A-5994F3DECEAA}" type="datetime1">
              <a:rPr lang="fr-BE" smtClean="0"/>
              <a:t>28/04/11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60FE8CC2-33FD-A646-8679-C043248F87FA}" type="datetime1">
              <a:rPr lang="fr-BE" smtClean="0"/>
              <a:t>28/04/11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FC42-1576-364F-8B3A-3087DFA6434D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BA16-3B27-794D-B81C-7B6606968C6F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BE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DCE61-2368-CE48-90AC-4D9AE02B76AF}" type="datetime1">
              <a:rPr lang="fr-BE" smtClean="0"/>
              <a:t>28/04/11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nl-BE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406C-1C00-1841-9EA3-41D5A15B1527}" type="datetime1">
              <a:rPr lang="fr-BE" smtClean="0"/>
              <a:t>28/04/11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1193A2F-58CB-DF41-B0E4-2CA1E69E1E7D}" type="datetime1">
              <a:rPr lang="fr-BE" smtClean="0"/>
              <a:t>28/04/11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obinson.be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hyperlink" Target="http://mixtmedia.files.wordpress.com/2008/11/social-media-adoption-curve2.png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hyperlink" Target="http://www.directimpactnow.com/blog/wp-content/uploads/2010/03/Technology-Adoption-Lifecycle.pn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hyperlink" Target="http://digitalreputationblog.wordpress.com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hyperlink" Target="http://mikepointzero.com/wp-content/uploads/2010/10/5042953763_3e27deb3bc_o-1.png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Copywriting</a:t>
            </a:r>
            <a:r>
              <a:rPr lang="fr-FR" dirty="0" smtClean="0"/>
              <a:t> web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Comment utiliser les différentes techniques de rédaction web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295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l’intervention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Rappels fondamentaux: l’identité </a:t>
            </a:r>
            <a:r>
              <a:rPr lang="fr-FR" dirty="0" smtClean="0"/>
              <a:t>numérique</a:t>
            </a:r>
          </a:p>
          <a:p>
            <a:r>
              <a:rPr lang="fr-FR" dirty="0" smtClean="0"/>
              <a:t>Les outils mis à disposition</a:t>
            </a:r>
          </a:p>
          <a:p>
            <a:pPr lvl="1"/>
            <a:r>
              <a:rPr lang="fr-FR" dirty="0" smtClean="0"/>
              <a:t>Le site web </a:t>
            </a:r>
            <a:r>
              <a:rPr lang="fr-FR" dirty="0" err="1" smtClean="0"/>
              <a:t>corporate</a:t>
            </a:r>
            <a:endParaRPr lang="fr-FR" dirty="0" smtClean="0"/>
          </a:p>
          <a:p>
            <a:pPr lvl="1"/>
            <a:r>
              <a:rPr lang="fr-FR" dirty="0" smtClean="0"/>
              <a:t>Le site web social</a:t>
            </a:r>
          </a:p>
          <a:p>
            <a:pPr lvl="1"/>
            <a:r>
              <a:rPr lang="fr-FR" dirty="0" smtClean="0"/>
              <a:t>Les réseaux sociaux</a:t>
            </a:r>
          </a:p>
          <a:p>
            <a:r>
              <a:rPr lang="fr-FR" dirty="0" smtClean="0"/>
              <a:t>Du </a:t>
            </a:r>
            <a:r>
              <a:rPr lang="fr-FR" dirty="0" err="1" smtClean="0"/>
              <a:t>copywriting</a:t>
            </a:r>
            <a:r>
              <a:rPr lang="fr-FR" dirty="0" smtClean="0"/>
              <a:t> « interactif » ?</a:t>
            </a:r>
          </a:p>
          <a:p>
            <a:pPr lvl="1"/>
            <a:r>
              <a:rPr lang="fr-FR" dirty="0" err="1" smtClean="0"/>
              <a:t>Community</a:t>
            </a:r>
            <a:r>
              <a:rPr lang="fr-FR" baseline="0" dirty="0" smtClean="0"/>
              <a:t> Management</a:t>
            </a:r>
            <a:endParaRPr lang="fr-FR" dirty="0" smtClean="0"/>
          </a:p>
          <a:p>
            <a:pPr lvl="1"/>
            <a:r>
              <a:rPr lang="fr-FR" dirty="0" smtClean="0"/>
              <a:t>Social Media Policy</a:t>
            </a:r>
          </a:p>
          <a:p>
            <a:pPr lvl="1"/>
            <a:r>
              <a:rPr lang="fr-FR" dirty="0" smtClean="0"/>
              <a:t>Entreprise collaborative</a:t>
            </a:r>
          </a:p>
          <a:p>
            <a:pPr lvl="1"/>
            <a:endParaRPr lang="fr-FR" dirty="0"/>
          </a:p>
          <a:p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27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Rappels</a:t>
            </a:r>
            <a:br>
              <a:rPr lang="fr-FR" dirty="0" smtClean="0"/>
            </a:br>
            <a:r>
              <a:rPr lang="fr-FR" dirty="0" smtClean="0"/>
              <a:t>fondamentaux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11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L’identité numérique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" name="Image 1" descr="new corporate communication channels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242" y="0"/>
            <a:ext cx="76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16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pl-PL" smtClean="0">
                <a:solidFill>
                  <a:srgbClr val="898989"/>
                </a:solidFill>
              </a:rPr>
              <a:t>201104 JW ISFSC</a:t>
            </a:r>
            <a:endParaRPr lang="fr-BE">
              <a:solidFill>
                <a:srgbClr val="898989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A0DD219-8537-5248-84FE-E82C180B22D4}" type="slidenum">
              <a:rPr lang="fr-BE">
                <a:solidFill>
                  <a:srgbClr val="898989"/>
                </a:solidFill>
              </a:rPr>
              <a:pPr eaLnBrk="1" hangingPunct="1"/>
              <a:t>5</a:t>
            </a:fld>
            <a:endParaRPr lang="fr-BE">
              <a:solidFill>
                <a:srgbClr val="898989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Son impact</a:t>
            </a:r>
            <a:br>
              <a:rPr lang="fr-FR" dirty="0" smtClean="0"/>
            </a:br>
            <a:r>
              <a:rPr lang="fr-FR" dirty="0" smtClean="0"/>
              <a:t>sur les modèles</a:t>
            </a:r>
            <a:br>
              <a:rPr lang="fr-FR" dirty="0" smtClean="0"/>
            </a:br>
            <a:r>
              <a:rPr lang="fr-FR" dirty="0" smtClean="0"/>
              <a:t>de communication</a:t>
            </a:r>
            <a:endParaRPr lang="fr-FR" dirty="0"/>
          </a:p>
        </p:txBody>
      </p:sp>
      <p:pic>
        <p:nvPicPr>
          <p:cNvPr id="3" name="Image 2" descr="new corporate communication channels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97" y="0"/>
            <a:ext cx="762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96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Son impact</a:t>
            </a:r>
            <a:br>
              <a:rPr lang="fr-FR" dirty="0" smtClean="0"/>
            </a:br>
            <a:r>
              <a:rPr lang="fr-FR" dirty="0" smtClean="0"/>
              <a:t>sur les processus</a:t>
            </a:r>
            <a:br>
              <a:rPr lang="fr-FR" dirty="0" smtClean="0"/>
            </a:br>
            <a:r>
              <a:rPr lang="fr-FR" dirty="0" smtClean="0"/>
              <a:t>de communication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Image 6" descr="new corporate communication channels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82" y="0"/>
            <a:ext cx="7629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6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L’informel s’immisce </a:t>
            </a:r>
            <a:br>
              <a:rPr lang="fr-FR" dirty="0" smtClean="0"/>
            </a:br>
            <a:r>
              <a:rPr lang="fr-FR" dirty="0" smtClean="0"/>
              <a:t>dans le formel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Image 4" descr="\\192.168.1.11\jwdisk\Relations publiques\CommunicationWeb.be\site web\illus\schemas\fomal_unformal_web 80d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576" y="2566176"/>
            <a:ext cx="4191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929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contraintes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Techniques</a:t>
            </a:r>
          </a:p>
          <a:p>
            <a:r>
              <a:rPr lang="fr-FR" dirty="0" smtClean="0"/>
              <a:t>Légales</a:t>
            </a:r>
          </a:p>
          <a:p>
            <a:r>
              <a:rPr lang="fr-FR" dirty="0" smtClean="0"/>
              <a:t>Stratégiques</a:t>
            </a:r>
          </a:p>
          <a:p>
            <a:r>
              <a:rPr lang="fr-FR" dirty="0" smtClean="0"/>
              <a:t>Organisationnelles</a:t>
            </a:r>
          </a:p>
          <a:p>
            <a:r>
              <a:rPr lang="fr-FR" dirty="0" smtClean="0"/>
              <a:t>Métier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05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contraintes techniques</a:t>
            </a:r>
            <a:endParaRPr lang="fr-FR" dirty="0"/>
          </a:p>
        </p:txBody>
      </p:sp>
      <p:sp>
        <p:nvSpPr>
          <p:cNvPr id="20482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1" indent="-342900"/>
            <a:r>
              <a:rPr lang="en-US" sz="2400" dirty="0" smtClean="0">
                <a:latin typeface="Calibri" charset="0"/>
              </a:rPr>
              <a:t>Buzz</a:t>
            </a:r>
          </a:p>
          <a:p>
            <a:pPr marL="400050" lvl="1" indent="0" eaLnBrk="1" hangingPunct="1">
              <a:buFont typeface="Arial" charset="0"/>
              <a:buNone/>
            </a:pPr>
            <a:r>
              <a:rPr lang="en-US" sz="2400" dirty="0" smtClean="0">
                <a:latin typeface="Calibri" charset="0"/>
              </a:rPr>
              <a:t>“</a:t>
            </a:r>
            <a:r>
              <a:rPr lang="en-US" sz="2400" dirty="0">
                <a:latin typeface="Calibri" charset="0"/>
              </a:rPr>
              <a:t>If you make customers unhappy in the physical world, they might each tell 6 friends. If you make customers unhappy on the Internet, they can each tell </a:t>
            </a:r>
            <a:r>
              <a:rPr lang="en-US" sz="2400" b="1" dirty="0">
                <a:latin typeface="Calibri" charset="0"/>
              </a:rPr>
              <a:t>6,000 friends</a:t>
            </a:r>
            <a:r>
              <a:rPr lang="en-US" sz="2400" dirty="0">
                <a:latin typeface="Calibri" charset="0"/>
              </a:rPr>
              <a:t>.”</a:t>
            </a:r>
          </a:p>
          <a:p>
            <a:pPr marL="400050" lvl="1" indent="0" eaLnBrk="1" hangingPunct="1">
              <a:buFont typeface="Arial" charset="0"/>
              <a:buNone/>
            </a:pPr>
            <a:r>
              <a:rPr lang="en-US" sz="2400" dirty="0">
                <a:latin typeface="Calibri" charset="0"/>
              </a:rPr>
              <a:t>Jeff </a:t>
            </a:r>
            <a:r>
              <a:rPr lang="en-US" sz="2400" dirty="0" smtClean="0">
                <a:latin typeface="Calibri" charset="0"/>
              </a:rPr>
              <a:t>Bezos</a:t>
            </a:r>
          </a:p>
          <a:p>
            <a:pPr marL="400050" lvl="1" indent="0" eaLnBrk="1" hangingPunct="1">
              <a:buFont typeface="Arial" charset="0"/>
              <a:buNone/>
            </a:pPr>
            <a:endParaRPr lang="en-US" sz="2400" dirty="0">
              <a:latin typeface="Calibri" charset="0"/>
            </a:endParaRPr>
          </a:p>
          <a:p>
            <a:pPr marL="742950" lvl="1" indent="-342900"/>
            <a:r>
              <a:rPr lang="en-US" sz="2400" dirty="0" err="1">
                <a:latin typeface="Calibri" charset="0"/>
              </a:rPr>
              <a:t>S</a:t>
            </a:r>
            <a:r>
              <a:rPr lang="en-US" sz="2400" dirty="0" err="1" smtClean="0">
                <a:latin typeface="Calibri" charset="0"/>
              </a:rPr>
              <a:t>ystèmes</a:t>
            </a:r>
            <a:r>
              <a:rPr lang="en-US" sz="2400" dirty="0" smtClean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anti-</a:t>
            </a:r>
            <a:r>
              <a:rPr lang="en-US" sz="2400" dirty="0" smtClean="0">
                <a:latin typeface="Calibri" charset="0"/>
              </a:rPr>
              <a:t>spam + duplicate content</a:t>
            </a:r>
            <a:endParaRPr lang="en-US" sz="2400" dirty="0" smtClean="0">
              <a:latin typeface="Calibri" charset="0"/>
            </a:endParaRPr>
          </a:p>
          <a:p>
            <a:pPr marL="742950" lvl="1" indent="-342900"/>
            <a:r>
              <a:rPr lang="en-US" sz="2400" dirty="0" err="1">
                <a:latin typeface="Calibri" charset="0"/>
              </a:rPr>
              <a:t>R</a:t>
            </a:r>
            <a:r>
              <a:rPr lang="en-US" sz="2400" dirty="0" err="1" smtClean="0">
                <a:latin typeface="Calibri" charset="0"/>
              </a:rPr>
              <a:t>apidité</a:t>
            </a:r>
            <a:r>
              <a:rPr lang="en-US" sz="2400" dirty="0" smtClean="0">
                <a:latin typeface="Calibri" charset="0"/>
              </a:rPr>
              <a:t> </a:t>
            </a:r>
            <a:r>
              <a:rPr lang="en-US" sz="2400" dirty="0" smtClean="0">
                <a:latin typeface="Calibri" charset="0"/>
              </a:rPr>
              <a:t>de </a:t>
            </a:r>
            <a:r>
              <a:rPr lang="en-US" sz="2400" dirty="0" err="1" smtClean="0">
                <a:latin typeface="Calibri" charset="0"/>
              </a:rPr>
              <a:t>l’évolution</a:t>
            </a:r>
            <a:r>
              <a:rPr lang="en-US" sz="2400" dirty="0" smtClean="0">
                <a:latin typeface="Calibri" charset="0"/>
              </a:rPr>
              <a:t> des </a:t>
            </a:r>
            <a:r>
              <a:rPr lang="en-US" sz="2400" dirty="0" err="1" smtClean="0">
                <a:latin typeface="Calibri" charset="0"/>
              </a:rPr>
              <a:t>outils</a:t>
            </a:r>
            <a:endParaRPr lang="fr-BE" sz="2400" dirty="0">
              <a:latin typeface="Calibri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pl-PL" smtClean="0">
                <a:solidFill>
                  <a:srgbClr val="898989"/>
                </a:solidFill>
              </a:rPr>
              <a:t>201104 JW ISFSC</a:t>
            </a:r>
            <a:endParaRPr lang="fr-BE">
              <a:solidFill>
                <a:srgbClr val="898989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C7EC635-0380-5A42-A68B-EAF58E17254D}" type="slidenum">
              <a:rPr lang="fr-BE">
                <a:solidFill>
                  <a:srgbClr val="898989"/>
                </a:solidFill>
              </a:rPr>
              <a:pPr eaLnBrk="1" hangingPunct="1"/>
              <a:t>9</a:t>
            </a:fld>
            <a:endParaRPr lang="fr-BE">
              <a:solidFill>
                <a:srgbClr val="898989"/>
              </a:solidFill>
            </a:endParaRPr>
          </a:p>
        </p:txBody>
      </p:sp>
      <p:pic>
        <p:nvPicPr>
          <p:cNvPr id="20483" name="Image 2" descr="http://www.blogcdn.com/blog.propeller.com/media/2009/04/744357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149725"/>
            <a:ext cx="1628775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9030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contraintes légales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fr-FR" dirty="0" err="1" smtClean="0"/>
              <a:t>Opt’in</a:t>
            </a:r>
            <a:r>
              <a:rPr lang="fr-FR" dirty="0" smtClean="0"/>
              <a:t>, double </a:t>
            </a:r>
            <a:r>
              <a:rPr lang="fr-FR" dirty="0" err="1" smtClean="0"/>
              <a:t>opt’in</a:t>
            </a:r>
            <a:r>
              <a:rPr lang="fr-FR" dirty="0" smtClean="0"/>
              <a:t> </a:t>
            </a:r>
            <a:endParaRPr lang="fr-FR" dirty="0" smtClean="0"/>
          </a:p>
          <a:p>
            <a:pPr lvl="1"/>
            <a:r>
              <a:rPr lang="fr-FR" dirty="0" smtClean="0"/>
              <a:t>Liens de désinscription aux newsletters</a:t>
            </a:r>
          </a:p>
          <a:p>
            <a:r>
              <a:rPr lang="fr-FR" dirty="0" smtClean="0">
                <a:hlinkClick r:id="rId2"/>
              </a:rPr>
              <a:t>Liste Robinson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15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fr-FR" dirty="0" smtClean="0"/>
              <a:t>Les contraintes stratégiques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" name="Image 7" descr="social-media-adoption-curve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48" y="2004601"/>
            <a:ext cx="6919954" cy="468538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462657" y="6494835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800" dirty="0" smtClean="0"/>
              <a:t>Source: </a:t>
            </a:r>
            <a:r>
              <a:rPr lang="fr-FR" sz="800" dirty="0" smtClean="0">
                <a:hlinkClick r:id="rId3"/>
              </a:rPr>
              <a:t>http</a:t>
            </a:r>
            <a:r>
              <a:rPr lang="fr-FR" sz="800" dirty="0">
                <a:hlinkClick r:id="rId3"/>
              </a:rPr>
              <a:t>://mixtmedia.files.wordpress.com/2008/11/social-media-adoption-curve2.</a:t>
            </a:r>
            <a:r>
              <a:rPr lang="fr-FR" sz="800" dirty="0" smtClean="0">
                <a:hlinkClick r:id="rId3"/>
              </a:rPr>
              <a:t>png</a:t>
            </a:r>
            <a:r>
              <a:rPr lang="fr-FR" sz="800" dirty="0" smtClean="0"/>
              <a:t> </a:t>
            </a:r>
            <a:endParaRPr lang="fr-FR" sz="800" dirty="0"/>
          </a:p>
        </p:txBody>
      </p:sp>
    </p:spTree>
    <p:extLst>
      <p:ext uri="{BB962C8B-B14F-4D97-AF65-F5344CB8AC3E}">
        <p14:creationId xmlns:p14="http://schemas.microsoft.com/office/powerpoint/2010/main" val="626029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fr-FR" dirty="0" smtClean="0"/>
              <a:t>Les contraintes stratégiques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" name="Image 1" descr="Technology-Adoption-Lifecycl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960469"/>
            <a:ext cx="7413265" cy="29589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91000" y="6102434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dirty="0" smtClean="0"/>
              <a:t>Source: </a:t>
            </a:r>
            <a:r>
              <a:rPr lang="fr-FR" sz="900" dirty="0" smtClean="0">
                <a:hlinkClick r:id="rId3"/>
              </a:rPr>
              <a:t>http</a:t>
            </a:r>
            <a:r>
              <a:rPr lang="fr-FR" sz="900" dirty="0">
                <a:hlinkClick r:id="rId3"/>
              </a:rPr>
              <a:t>://www.directimpactnow.com/blog/wp-content/uploads/2010/03/Technology-Adoption-</a:t>
            </a:r>
            <a:r>
              <a:rPr lang="fr-FR" sz="900" dirty="0" smtClean="0">
                <a:hlinkClick r:id="rId3"/>
              </a:rPr>
              <a:t>Lifecycle.png</a:t>
            </a:r>
            <a:r>
              <a:rPr lang="fr-FR" sz="900" dirty="0" smtClean="0"/>
              <a:t> 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2415987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contraintes organisationnelles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" name="Image 1" descr="ecommerce buz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151621"/>
            <a:ext cx="7372133" cy="397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18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fleche métiers e-critu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9" y="2163374"/>
            <a:ext cx="7255764" cy="4517136"/>
          </a:xfrm>
          <a:prstGeom prst="rect">
            <a:avLst/>
          </a:prstGeom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contraintes Métier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417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outils à disposition</a:t>
            </a:r>
            <a:endParaRPr lang="fr-FR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49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site web </a:t>
            </a:r>
            <a:r>
              <a:rPr lang="fr-FR" dirty="0" err="1" smtClean="0"/>
              <a:t>corporate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Présentation institutionnelle et commerciale</a:t>
            </a:r>
          </a:p>
          <a:p>
            <a:r>
              <a:rPr lang="fr-FR" dirty="0" smtClean="0"/>
              <a:t>Catalogue en ligne</a:t>
            </a:r>
          </a:p>
          <a:p>
            <a:r>
              <a:rPr lang="fr-FR" dirty="0" smtClean="0"/>
              <a:t>Landing pages </a:t>
            </a:r>
          </a:p>
          <a:p>
            <a:pPr lvl="1"/>
            <a:r>
              <a:rPr lang="fr-FR" dirty="0"/>
              <a:t>P</a:t>
            </a:r>
            <a:r>
              <a:rPr lang="fr-FR" dirty="0" smtClean="0"/>
              <a:t>our les newsletters et </a:t>
            </a:r>
            <a:r>
              <a:rPr lang="fr-FR" dirty="0" err="1" smtClean="0"/>
              <a:t>emailings</a:t>
            </a:r>
            <a:endParaRPr lang="fr-FR" dirty="0" smtClean="0"/>
          </a:p>
          <a:p>
            <a:pPr lvl="1"/>
            <a:r>
              <a:rPr lang="fr-FR" dirty="0" smtClean="0"/>
              <a:t>Pour les réseaux sociaux</a:t>
            </a:r>
          </a:p>
          <a:p>
            <a:pPr lvl="1"/>
            <a:r>
              <a:rPr lang="fr-FR" dirty="0" smtClean="0"/>
              <a:t>Pour les bannières et annonces promotionnelles (Facebook, Google </a:t>
            </a:r>
            <a:r>
              <a:rPr lang="fr-FR" dirty="0" err="1" smtClean="0"/>
              <a:t>Adwords</a:t>
            </a:r>
            <a:r>
              <a:rPr lang="fr-FR" dirty="0" smtClean="0"/>
              <a:t>)</a:t>
            </a:r>
          </a:p>
          <a:p>
            <a:r>
              <a:rPr lang="fr-FR" dirty="0" smtClean="0"/>
              <a:t>Pages hameçon</a:t>
            </a:r>
          </a:p>
          <a:p>
            <a:pPr lvl="1"/>
            <a:r>
              <a:rPr lang="fr-FR" dirty="0" smtClean="0"/>
              <a:t>Pour les moteurs de recherche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32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Institutionnel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" name="Image 9" descr="Capture d’écran 2011-04-26 à 17.55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613" y="227968"/>
            <a:ext cx="5507602" cy="64935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1" name="ZoneTexte 10"/>
          <p:cNvSpPr txBox="1"/>
          <p:nvPr/>
        </p:nvSpPr>
        <p:spPr>
          <a:xfrm>
            <a:off x="457199" y="2323090"/>
            <a:ext cx="277759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orientation vers la bonne information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concision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Call-to-action </a:t>
            </a:r>
            <a:r>
              <a:rPr lang="fr-FR" dirty="0" smtClean="0"/>
              <a:t>: </a:t>
            </a:r>
            <a:r>
              <a:rPr lang="fr-FR" dirty="0" smtClean="0"/>
              <a:t>transversal ou horizontal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57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Commercial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Image 2" descr="Capture d’écran 2011-04-28 à 21.07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193" y="2162232"/>
            <a:ext cx="6182302" cy="4412369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457199" y="2323090"/>
            <a:ext cx="2777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promotion des services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</a:t>
            </a:r>
            <a:r>
              <a:rPr lang="fr-FR" dirty="0" err="1" smtClean="0"/>
              <a:t>teasing</a:t>
            </a:r>
            <a:endParaRPr lang="fr-FR" dirty="0" smtClean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:  </a:t>
            </a:r>
            <a:br>
              <a:rPr lang="fr-FR" dirty="0"/>
            </a:br>
            <a:r>
              <a:rPr lang="fr-FR" dirty="0" smtClean="0"/>
              <a:t>prise de contact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448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Catalogue en ligne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" name="Image 1" descr="Capture d’écran 2011-04-28 à 21.28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78" y="2015339"/>
            <a:ext cx="5791421" cy="4800600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457199" y="2323090"/>
            <a:ext cx="2777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informations sur le produit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factuel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sélection pour achat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5326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Landing pages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newsletters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457199" y="2323090"/>
            <a:ext cx="27775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err="1" smtClean="0"/>
              <a:t>teasing</a:t>
            </a:r>
            <a:r>
              <a:rPr lang="fr-FR" dirty="0" smtClean="0"/>
              <a:t> sur les produits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factuel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landing page de transformation</a:t>
            </a:r>
            <a:endParaRPr lang="fr-FR" dirty="0"/>
          </a:p>
        </p:txBody>
      </p:sp>
      <p:pic>
        <p:nvPicPr>
          <p:cNvPr id="3" name="Image 2" descr="Capture d’écran 2011-04-28 à 21.49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211" y="0"/>
            <a:ext cx="4700789" cy="6858000"/>
          </a:xfrm>
          <a:prstGeom prst="rect">
            <a:avLst/>
          </a:prstGeom>
          <a:ln>
            <a:solidFill>
              <a:srgbClr val="BFBFBF"/>
            </a:solidFill>
          </a:ln>
        </p:spPr>
      </p:pic>
    </p:spTree>
    <p:extLst>
      <p:ext uri="{BB962C8B-B14F-4D97-AF65-F5344CB8AC3E}">
        <p14:creationId xmlns:p14="http://schemas.microsoft.com/office/powerpoint/2010/main" val="3385326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Landing pages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newsletters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457199" y="2323090"/>
            <a:ext cx="2777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informations sur le produit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factuel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sélection pour achat</a:t>
            </a:r>
            <a:endParaRPr lang="fr-FR" dirty="0"/>
          </a:p>
        </p:txBody>
      </p:sp>
      <p:pic>
        <p:nvPicPr>
          <p:cNvPr id="8" name="Image 7" descr="Capture d’écran 2011-04-28 à 21.50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797" y="2323090"/>
            <a:ext cx="5909203" cy="3921617"/>
          </a:xfrm>
          <a:prstGeom prst="rect">
            <a:avLst/>
          </a:prstGeom>
          <a:ln>
            <a:solidFill>
              <a:srgbClr val="BFBFBF"/>
            </a:solidFill>
          </a:ln>
        </p:spPr>
      </p:pic>
    </p:spTree>
    <p:extLst>
      <p:ext uri="{BB962C8B-B14F-4D97-AF65-F5344CB8AC3E}">
        <p14:creationId xmlns:p14="http://schemas.microsoft.com/office/powerpoint/2010/main" val="937684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199" y="664712"/>
            <a:ext cx="6668683" cy="1143000"/>
          </a:xfrm>
        </p:spPr>
        <p:txBody>
          <a:bodyPr/>
          <a:lstStyle/>
          <a:p>
            <a:r>
              <a:rPr lang="fr-FR" dirty="0" smtClean="0"/>
              <a:t>Landing pages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réseaux sociaux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9" name="Image 8" descr="Capture d’écran 2011-04-26 à 18.18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922" y="1921459"/>
            <a:ext cx="5649077" cy="4955236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457199" y="2310262"/>
            <a:ext cx="277759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fidéliser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informel liant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devenir fan, participer à des concours, des offres spéciales, etc.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4817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57199" y="914400"/>
            <a:ext cx="6692201" cy="1143000"/>
          </a:xfrm>
        </p:spPr>
        <p:txBody>
          <a:bodyPr/>
          <a:lstStyle/>
          <a:p>
            <a:r>
              <a:rPr lang="fr-FR" dirty="0" smtClean="0"/>
              <a:t>Landing pages : banner, </a:t>
            </a:r>
            <a:r>
              <a:rPr lang="fr-FR" dirty="0" err="1" smtClean="0"/>
              <a:t>ads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Image 2" descr="Capture d’écran 2011-04-28 à 22.02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22" y="2209800"/>
            <a:ext cx="6181912" cy="834937"/>
          </a:xfrm>
          <a:prstGeom prst="rect">
            <a:avLst/>
          </a:prstGeom>
        </p:spPr>
      </p:pic>
      <p:pic>
        <p:nvPicPr>
          <p:cNvPr id="8" name="Image 7" descr="Capture d’écran 2011-04-28 à 22.03.5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21" y="3064280"/>
            <a:ext cx="5069213" cy="3646699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57199" y="2323090"/>
            <a:ext cx="2777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err="1" smtClean="0"/>
              <a:t>teasing</a:t>
            </a:r>
            <a:endParaRPr lang="fr-FR" dirty="0" smtClean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promesse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inscription, sélection pour achat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9460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Pages hameçons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(SEO: moteurs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Image 7" descr="Capture d’écran 2011-04-28 à 22.19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744" y="2323090"/>
            <a:ext cx="5902255" cy="2211298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457199" y="2323090"/>
            <a:ext cx="2777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err="1" smtClean="0"/>
              <a:t>teasing</a:t>
            </a:r>
            <a:endParaRPr lang="fr-FR" dirty="0" smtClean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factuel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accès direct aux produits demandés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5326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Pages hameçons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(SEO: moteurs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" name="Image 1" descr="Capture d’écran 2011-04-28 à 22.21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371" y="2807296"/>
            <a:ext cx="5565315" cy="4050704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457199" y="2323090"/>
            <a:ext cx="2777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err="1" smtClean="0"/>
              <a:t>teasing</a:t>
            </a:r>
            <a:endParaRPr lang="fr-FR" dirty="0" smtClean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navigation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affinage du filtre de sélection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6667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site web social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Blog</a:t>
            </a:r>
          </a:p>
          <a:p>
            <a:r>
              <a:rPr lang="fr-FR" dirty="0" smtClean="0"/>
              <a:t>Canaux </a:t>
            </a:r>
            <a:r>
              <a:rPr lang="fr-FR" dirty="0" smtClean="0"/>
              <a:t>de communauté propre</a:t>
            </a:r>
          </a:p>
          <a:p>
            <a:pPr lvl="1"/>
            <a:r>
              <a:rPr lang="fr-FR" dirty="0" smtClean="0"/>
              <a:t>B2B (souvent)</a:t>
            </a:r>
          </a:p>
          <a:p>
            <a:pPr lvl="1"/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71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Blog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Image 5" descr="Capture d’écran 2011-04-28 à 22.38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059" y="2298691"/>
            <a:ext cx="6012940" cy="4244428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457199" y="2323090"/>
            <a:ext cx="27775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image, (valeurs, expertise), feedback clients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</a:t>
            </a:r>
          </a:p>
          <a:p>
            <a:pPr marL="742950" lvl="1" indent="-285750">
              <a:buFontTx/>
              <a:buChar char="-"/>
            </a:pPr>
            <a:r>
              <a:rPr lang="fr-FR" dirty="0" smtClean="0"/>
              <a:t>Réflexions </a:t>
            </a:r>
            <a:r>
              <a:rPr lang="fr-FR" dirty="0"/>
              <a:t>de fond (un ou plusieurs auteurs)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Annonces R&amp;D</a:t>
            </a:r>
          </a:p>
          <a:p>
            <a:pPr marL="742950" lvl="1" indent="-285750">
              <a:buFontTx/>
              <a:buChar char="-"/>
            </a:pPr>
            <a:r>
              <a:rPr lang="fr-FR" dirty="0" smtClean="0"/>
              <a:t>Synthèses</a:t>
            </a:r>
            <a:endParaRPr lang="fr-FR" dirty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conversation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4088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Communauté propre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Image 5" descr="Capture d’écran 2011-04-28 à 22.43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84" y="2298689"/>
            <a:ext cx="5971715" cy="4181378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457199" y="2323090"/>
            <a:ext cx="27775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image (valeurs), engagement (RH)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</a:t>
            </a:r>
            <a:br>
              <a:rPr lang="fr-FR" dirty="0" smtClean="0"/>
            </a:br>
            <a:r>
              <a:rPr lang="fr-FR" dirty="0" smtClean="0"/>
              <a:t>factuel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conversation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8156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réseaux sociaux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Twitter</a:t>
            </a:r>
            <a:endParaRPr lang="fr-FR" dirty="0"/>
          </a:p>
          <a:p>
            <a:pPr lvl="1"/>
            <a:r>
              <a:rPr lang="fr-FR" dirty="0" smtClean="0"/>
              <a:t>Promotions des produits, services et contenus</a:t>
            </a:r>
            <a:endParaRPr lang="fr-FR" dirty="0"/>
          </a:p>
          <a:p>
            <a:pPr lvl="1"/>
            <a:r>
              <a:rPr lang="fr-FR" dirty="0"/>
              <a:t>Service clientèle</a:t>
            </a:r>
          </a:p>
          <a:p>
            <a:r>
              <a:rPr lang="fr-FR" dirty="0" smtClean="0"/>
              <a:t>Facebook</a:t>
            </a:r>
          </a:p>
          <a:p>
            <a:pPr lvl="1"/>
            <a:r>
              <a:rPr lang="fr-FR" dirty="0" smtClean="0"/>
              <a:t>Promotions</a:t>
            </a:r>
            <a:r>
              <a:rPr lang="fr-FR" dirty="0"/>
              <a:t> des produits, services et contenus</a:t>
            </a:r>
          </a:p>
          <a:p>
            <a:pPr lvl="1"/>
            <a:r>
              <a:rPr lang="fr-FR" dirty="0"/>
              <a:t>Service </a:t>
            </a:r>
            <a:r>
              <a:rPr lang="fr-FR" dirty="0" smtClean="0"/>
              <a:t>clientèle</a:t>
            </a:r>
            <a:endParaRPr lang="fr-FR" dirty="0"/>
          </a:p>
          <a:p>
            <a:r>
              <a:rPr lang="fr-FR" dirty="0"/>
              <a:t>Identité de groupe sur </a:t>
            </a:r>
            <a:r>
              <a:rPr lang="fr-FR" dirty="0" err="1" smtClean="0"/>
              <a:t>LinkedIn</a:t>
            </a:r>
            <a:endParaRPr lang="fr-FR" dirty="0"/>
          </a:p>
          <a:p>
            <a:pPr lvl="1"/>
            <a:r>
              <a:rPr lang="fr-FR" dirty="0" smtClean="0"/>
              <a:t>Promotions RH, recrutements</a:t>
            </a:r>
          </a:p>
          <a:p>
            <a:pPr lvl="1"/>
            <a:r>
              <a:rPr lang="fr-FR" dirty="0" smtClean="0"/>
              <a:t>Promotion de la marque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8" name="Imag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912" y="3510264"/>
            <a:ext cx="2160587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015132" y="5728007"/>
            <a:ext cx="261280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BE" sz="900" kern="1200" dirty="0">
                <a:hlinkClick r:id="rId3"/>
              </a:rPr>
              <a:t>http://digitalreputationblog.wordpress.com</a:t>
            </a:r>
            <a:r>
              <a:rPr lang="fr-BE" sz="900" kern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5096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Twitter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" name="Image 5" descr="Capture d’écran 2011-04-26 à 18.05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798" y="2368279"/>
            <a:ext cx="5931076" cy="4097423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457199" y="2323090"/>
            <a:ext cx="277759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information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</a:t>
            </a:r>
            <a:br>
              <a:rPr lang="fr-FR" dirty="0" smtClean="0"/>
            </a:br>
            <a:r>
              <a:rPr lang="fr-FR" dirty="0" smtClean="0"/>
              <a:t>informel voire impertinent</a:t>
            </a:r>
            <a:endParaRPr lang="fr-FR" dirty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visite des pages promues, conversation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54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Facebook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Image 6" descr="Capture d’écran 2011-04-26 à 18.08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14" y="1888866"/>
            <a:ext cx="5501736" cy="4969133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457199" y="2323090"/>
            <a:ext cx="27775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information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</a:t>
            </a:r>
            <a:br>
              <a:rPr lang="fr-FR" dirty="0" smtClean="0"/>
            </a:br>
            <a:r>
              <a:rPr lang="fr-FR" dirty="0" smtClean="0"/>
              <a:t>informel 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/>
              <a:t>Call-to-action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visite des pages promues, </a:t>
            </a:r>
            <a:br>
              <a:rPr lang="fr-FR" dirty="0" smtClean="0"/>
            </a:br>
            <a:r>
              <a:rPr lang="fr-FR" dirty="0" smtClean="0"/>
              <a:t>PAS de conversation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54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374" y="914400"/>
            <a:ext cx="6508377" cy="1143000"/>
          </a:xfrm>
        </p:spPr>
        <p:txBody>
          <a:bodyPr/>
          <a:lstStyle/>
          <a:p>
            <a:r>
              <a:rPr lang="fr-FR" dirty="0" smtClean="0"/>
              <a:t>Facebook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6" name="Image 5" descr="Capture d’écran 2011-04-26 à 18.23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865" y="628556"/>
            <a:ext cx="5900135" cy="6229444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11" name="ZoneTexte 10"/>
          <p:cNvSpPr txBox="1"/>
          <p:nvPr/>
        </p:nvSpPr>
        <p:spPr>
          <a:xfrm>
            <a:off x="457199" y="2323090"/>
            <a:ext cx="277759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fidéliser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informel liant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Call-to-action :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susciter </a:t>
            </a:r>
            <a:r>
              <a:rPr lang="fr-FR" dirty="0"/>
              <a:t>le partage et l’interactivité </a:t>
            </a:r>
            <a:r>
              <a:rPr lang="fr-FR" dirty="0" smtClean="0"/>
              <a:t>(sujets d’actualité, jeux, questions-réponses)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8474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LinkedIn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7" name="Image 6" descr="Capture d’écran 2011-04-26 à 18.27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895" y="0"/>
            <a:ext cx="5595105" cy="6858000"/>
          </a:xfrm>
          <a:prstGeom prst="rect">
            <a:avLst/>
          </a:prstGeom>
          <a:ln>
            <a:solidFill>
              <a:srgbClr val="BFBFBF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457199" y="2323090"/>
            <a:ext cx="2777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 smtClean="0"/>
              <a:t>Priorité : </a:t>
            </a:r>
            <a:r>
              <a:rPr lang="fr-FR" dirty="0" smtClean="0"/>
              <a:t>informer</a:t>
            </a:r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Style de rédaction: </a:t>
            </a:r>
            <a:r>
              <a:rPr lang="fr-FR" dirty="0" err="1" smtClean="0"/>
              <a:t>corporate</a:t>
            </a:r>
            <a:endParaRPr lang="fr-FR" dirty="0" smtClean="0"/>
          </a:p>
          <a:p>
            <a:pPr marL="285750" indent="-285750">
              <a:buFontTx/>
              <a:buChar char="-"/>
            </a:pPr>
            <a:endParaRPr lang="fr-FR" dirty="0" smtClean="0"/>
          </a:p>
          <a:p>
            <a:pPr marL="285750" indent="-285750">
              <a:buFontTx/>
              <a:buChar char="-"/>
            </a:pPr>
            <a:r>
              <a:rPr lang="fr-FR" dirty="0" smtClean="0"/>
              <a:t>Call-to-action :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recrutement, garder le lien commercial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54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Du </a:t>
            </a:r>
            <a:r>
              <a:rPr lang="fr-FR" dirty="0" err="1" smtClean="0"/>
              <a:t>copywriting</a:t>
            </a:r>
            <a:r>
              <a:rPr lang="fr-FR" baseline="0" dirty="0" smtClean="0"/>
              <a:t> « interactif » ?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64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Community</a:t>
            </a:r>
            <a:r>
              <a:rPr lang="fr-FR" dirty="0" smtClean="0"/>
              <a:t> Management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" name="Espace réservé du contenu 3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85821"/>
            <a:ext cx="8229600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2187941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Social Media Policy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6" name="Image 5" descr="community management process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275" y="1993260"/>
            <a:ext cx="7801725" cy="458601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68572" y="6610830"/>
            <a:ext cx="669442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dirty="0" smtClean="0"/>
              <a:t>Source: </a:t>
            </a:r>
            <a:r>
              <a:rPr lang="fr-FR" sz="1050" dirty="0" smtClean="0">
                <a:hlinkClick r:id="rId3"/>
              </a:rPr>
              <a:t>http</a:t>
            </a:r>
            <a:r>
              <a:rPr lang="fr-FR" sz="1050" dirty="0">
                <a:hlinkClick r:id="rId3"/>
              </a:rPr>
              <a:t>://mikepointzero.com/wp-content/uploads/2010/10/5042953763_3e27deb3bc_o-1.</a:t>
            </a:r>
            <a:r>
              <a:rPr lang="fr-FR" sz="1050" dirty="0" smtClean="0">
                <a:hlinkClick r:id="rId3"/>
              </a:rPr>
              <a:t>png</a:t>
            </a:r>
            <a:r>
              <a:rPr lang="fr-FR" sz="1050" dirty="0" smtClean="0"/>
              <a:t> 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1293536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Entreprise collaborative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réflexion multidisciplinaire</a:t>
            </a:r>
          </a:p>
          <a:p>
            <a:r>
              <a:rPr lang="fr-FR" dirty="0" smtClean="0"/>
              <a:t>Une cha</a:t>
            </a:r>
            <a:r>
              <a:rPr lang="fr-FR" dirty="0" smtClean="0"/>
              <a:t>îne de valeur de spécialistes complémentaires</a:t>
            </a:r>
          </a:p>
          <a:p>
            <a:r>
              <a:rPr lang="fr-FR" dirty="0" smtClean="0"/>
              <a:t>#e20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7" name="Image 6" descr="Capture d’écran 2011-04-28 à 23.17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268" y="3222547"/>
            <a:ext cx="5333732" cy="3498928"/>
          </a:xfrm>
          <a:prstGeom prst="rect">
            <a:avLst/>
          </a:prstGeom>
          <a:ln>
            <a:solidFill>
              <a:srgbClr val="BFBFBF"/>
            </a:solidFill>
          </a:ln>
        </p:spPr>
      </p:pic>
    </p:spTree>
    <p:extLst>
      <p:ext uri="{BB962C8B-B14F-4D97-AF65-F5344CB8AC3E}">
        <p14:creationId xmlns:p14="http://schemas.microsoft.com/office/powerpoint/2010/main" val="4250767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Merci!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Marina Aubert</a:t>
            </a:r>
            <a:br>
              <a:rPr lang="fr-FR" dirty="0" smtClean="0"/>
            </a:br>
            <a:r>
              <a:rPr lang="fr-FR" dirty="0" err="1" smtClean="0"/>
              <a:t>marina@journalisteweb.be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0477 97 82 35</a:t>
            </a:r>
            <a:br>
              <a:rPr lang="fr-FR" dirty="0" smtClean="0"/>
            </a:br>
            <a:r>
              <a:rPr lang="fr-FR" dirty="0" err="1" smtClean="0"/>
              <a:t>Twitter</a:t>
            </a:r>
            <a:r>
              <a:rPr lang="fr-FR" dirty="0" smtClean="0"/>
              <a:t>: @</a:t>
            </a:r>
            <a:r>
              <a:rPr lang="fr-FR" dirty="0" err="1" smtClean="0"/>
              <a:t>aubertm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201104 JW ISFSC</a:t>
            </a: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72280"/>
      </p:ext>
    </p:extLst>
  </p:cSld>
  <p:clrMapOvr>
    <a:masterClrMapping/>
  </p:clrMapOvr>
</p:sld>
</file>

<file path=ppt/theme/theme1.xml><?xml version="1.0" encoding="utf-8"?>
<a:theme xmlns:a="http://schemas.openxmlformats.org/drawingml/2006/main" name="20110328 CW Belgacom reco SEO flops business-prive mau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laz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20110328 CW Belgacom reco SEO flops business-prive mau.thmx</Template>
  <TotalTime>799</TotalTime>
  <Words>730</Words>
  <Application>Microsoft Macintosh PowerPoint</Application>
  <PresentationFormat>Présentation à l'écran (4:3)</PresentationFormat>
  <Paragraphs>244</Paragraphs>
  <Slides>38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20110328 CW Belgacom reco SEO flops business-prive mau</vt:lpstr>
      <vt:lpstr>Copywriting web</vt:lpstr>
      <vt:lpstr>Plan de l’intervention</vt:lpstr>
      <vt:lpstr>Rappels fondamentaux</vt:lpstr>
      <vt:lpstr>L’identité numérique</vt:lpstr>
      <vt:lpstr>Son impact sur les modèles de communication</vt:lpstr>
      <vt:lpstr>Son impact sur les processus de communication</vt:lpstr>
      <vt:lpstr>L’informel s’immisce  dans le formel</vt:lpstr>
      <vt:lpstr>Les contraintes</vt:lpstr>
      <vt:lpstr>Les contraintes techniques</vt:lpstr>
      <vt:lpstr>Les contraintes légales</vt:lpstr>
      <vt:lpstr>Les contraintes stratégiques</vt:lpstr>
      <vt:lpstr>Les contraintes stratégiques</vt:lpstr>
      <vt:lpstr>Les contraintes organisationnelles</vt:lpstr>
      <vt:lpstr>Les contraintes Métier</vt:lpstr>
      <vt:lpstr>Les outils à disposition</vt:lpstr>
      <vt:lpstr>Le site web corporate</vt:lpstr>
      <vt:lpstr>Institutionnel</vt:lpstr>
      <vt:lpstr>Commercial</vt:lpstr>
      <vt:lpstr>Catalogue en ligne</vt:lpstr>
      <vt:lpstr>Landing pages :  newsletters</vt:lpstr>
      <vt:lpstr>Landing pages :  newsletters</vt:lpstr>
      <vt:lpstr>Landing pages :  réseaux sociaux</vt:lpstr>
      <vt:lpstr>Landing pages : banner, ads</vt:lpstr>
      <vt:lpstr>Pages hameçons  (SEO: moteurs)</vt:lpstr>
      <vt:lpstr>Pages hameçons  (SEO: moteurs)</vt:lpstr>
      <vt:lpstr>Le site web social</vt:lpstr>
      <vt:lpstr>Blog</vt:lpstr>
      <vt:lpstr>Communauté propre</vt:lpstr>
      <vt:lpstr>Les réseaux sociaux</vt:lpstr>
      <vt:lpstr>Twitter</vt:lpstr>
      <vt:lpstr>Facebook</vt:lpstr>
      <vt:lpstr>Facebook</vt:lpstr>
      <vt:lpstr>LinkedIn</vt:lpstr>
      <vt:lpstr>Du copywriting « interactif » ?</vt:lpstr>
      <vt:lpstr>Community Management</vt:lpstr>
      <vt:lpstr>Social Media Policy</vt:lpstr>
      <vt:lpstr>Entreprise collaborative</vt:lpstr>
      <vt:lpstr>Merci!</vt:lpstr>
    </vt:vector>
  </TitlesOfParts>
  <Company>Journaliste web SPRL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Copywriting web</dc:title>
  <dc:creator>Marina Aubert</dc:creator>
  <cp:lastModifiedBy>Marina Aubert</cp:lastModifiedBy>
  <cp:revision>51</cp:revision>
  <dcterms:created xsi:type="dcterms:W3CDTF">2011-04-19T07:01:23Z</dcterms:created>
  <dcterms:modified xsi:type="dcterms:W3CDTF">2011-04-28T21:20:10Z</dcterms:modified>
</cp:coreProperties>
</file>