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64" r:id="rId3"/>
    <p:sldId id="261" r:id="rId4"/>
    <p:sldId id="269" r:id="rId5"/>
    <p:sldId id="279" r:id="rId6"/>
    <p:sldId id="280" r:id="rId7"/>
    <p:sldId id="281" r:id="rId8"/>
    <p:sldId id="282" r:id="rId9"/>
    <p:sldId id="257" r:id="rId10"/>
    <p:sldId id="262" r:id="rId11"/>
    <p:sldId id="263" r:id="rId12"/>
    <p:sldId id="277" r:id="rId13"/>
    <p:sldId id="267" r:id="rId14"/>
    <p:sldId id="260" r:id="rId15"/>
    <p:sldId id="283" r:id="rId16"/>
    <p:sldId id="268" r:id="rId17"/>
    <p:sldId id="274" r:id="rId18"/>
    <p:sldId id="275" r:id="rId19"/>
    <p:sldId id="285" r:id="rId20"/>
    <p:sldId id="271" r:id="rId21"/>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1839" autoAdjust="0"/>
  </p:normalViewPr>
  <p:slideViewPr>
    <p:cSldViewPr snapToGrid="0" snapToObjects="1">
      <p:cViewPr varScale="1">
        <p:scale>
          <a:sx n="62" d="100"/>
          <a:sy n="62" d="100"/>
        </p:scale>
        <p:origin x="-1840" y="-96"/>
      </p:cViewPr>
      <p:guideLst>
        <p:guide orient="horz" pos="3839"/>
        <p:guide/>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7872E9-6529-F94F-9BCC-63876C82F43A}" type="datetimeFigureOut">
              <a:t>28/10/14</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l-BE"/>
              <a:t>Cliquez pour modifier les styles du texte du masque</a:t>
            </a:r>
          </a:p>
          <a:p>
            <a:pPr lvl="1"/>
            <a:r>
              <a:rPr lang="nl-BE"/>
              <a:t>Deuxième niveau</a:t>
            </a:r>
          </a:p>
          <a:p>
            <a:pPr lvl="2"/>
            <a:r>
              <a:rPr lang="nl-BE"/>
              <a:t>Troisième niveau</a:t>
            </a:r>
          </a:p>
          <a:p>
            <a:pPr lvl="3"/>
            <a:r>
              <a:rPr lang="nl-BE"/>
              <a:t>Quatrième niveau</a:t>
            </a:r>
          </a:p>
          <a:p>
            <a:pPr lvl="4"/>
            <a:r>
              <a:rPr lang="nl-BE"/>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0EED81-D0AA-4F45-AA3E-4069E7266844}" type="slidenum">
              <a:t>‹#›</a:t>
            </a:fld>
            <a:endParaRPr lang="fr-FR"/>
          </a:p>
        </p:txBody>
      </p:sp>
    </p:spTree>
    <p:extLst>
      <p:ext uri="{BB962C8B-B14F-4D97-AF65-F5344CB8AC3E}">
        <p14:creationId xmlns:p14="http://schemas.microsoft.com/office/powerpoint/2010/main" val="350993044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a:t>C’est à partir de ce schéma</a:t>
            </a:r>
            <a:r>
              <a:rPr lang="fr-FR" baseline="0"/>
              <a:t> que m’est venu l’idée: l’Aura des CEOs -&gt; L’Aura des Dirigeants</a:t>
            </a:r>
            <a:endParaRPr lang="fr-FR"/>
          </a:p>
        </p:txBody>
      </p:sp>
      <p:sp>
        <p:nvSpPr>
          <p:cNvPr id="4" name="Espace réservé du numéro de diapositive 3"/>
          <p:cNvSpPr>
            <a:spLocks noGrp="1"/>
          </p:cNvSpPr>
          <p:nvPr>
            <p:ph type="sldNum" sz="quarter" idx="10"/>
          </p:nvPr>
        </p:nvSpPr>
        <p:spPr/>
        <p:txBody>
          <a:bodyPr/>
          <a:lstStyle/>
          <a:p>
            <a:fld id="{610EED81-D0AA-4F45-AA3E-4069E7266844}" type="slidenum">
              <a:t>2</a:t>
            </a:fld>
            <a:endParaRPr lang="fr-FR"/>
          </a:p>
        </p:txBody>
      </p:sp>
    </p:spTree>
    <p:extLst>
      <p:ext uri="{BB962C8B-B14F-4D97-AF65-F5344CB8AC3E}">
        <p14:creationId xmlns:p14="http://schemas.microsoft.com/office/powerpoint/2010/main" val="2560713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a:t>Orchestraaa est un collectif de spécialiste</a:t>
            </a:r>
            <a:r>
              <a:rPr lang="fr-FR" baseline="0"/>
              <a:t> oeuvrant pour le développement de l’économie collaborative, </a:t>
            </a:r>
          </a:p>
          <a:p>
            <a:endParaRPr lang="fr-FR" baseline="0"/>
          </a:p>
          <a:p>
            <a:r>
              <a:rPr lang="fr-FR" sz="1200" kern="1200">
                <a:solidFill>
                  <a:schemeClr val="tx1"/>
                </a:solidFill>
                <a:effectLst/>
                <a:latin typeface="+mn-lt"/>
                <a:ea typeface="+mn-ea"/>
                <a:cs typeface="+mn-cs"/>
              </a:rPr>
              <a:t>L'Economie Collaborative amplifie la création de valeur, par l'optimisation des organisations humaines, notamment par :</a:t>
            </a:r>
          </a:p>
          <a:p>
            <a:pPr lvl="0"/>
            <a:r>
              <a:rPr lang="fr-FR" sz="1200" kern="1200">
                <a:solidFill>
                  <a:schemeClr val="tx1"/>
                </a:solidFill>
                <a:effectLst/>
                <a:latin typeface="+mn-lt"/>
                <a:ea typeface="+mn-ea"/>
                <a:cs typeface="+mn-cs"/>
              </a:rPr>
              <a:t>la mutualisation des biens et des services,</a:t>
            </a:r>
          </a:p>
          <a:p>
            <a:pPr lvl="0"/>
            <a:r>
              <a:rPr lang="fr-FR" sz="1200" kern="1200">
                <a:solidFill>
                  <a:schemeClr val="tx1"/>
                </a:solidFill>
                <a:effectLst/>
                <a:latin typeface="+mn-lt"/>
                <a:ea typeface="+mn-ea"/>
                <a:cs typeface="+mn-cs"/>
              </a:rPr>
              <a:t>la promotion de l'émergence des talents, de la confiance et de l'encouragement,</a:t>
            </a:r>
          </a:p>
          <a:p>
            <a:pPr lvl="0"/>
            <a:r>
              <a:rPr lang="fr-FR" sz="1200" kern="1200">
                <a:solidFill>
                  <a:schemeClr val="tx1"/>
                </a:solidFill>
                <a:effectLst/>
                <a:latin typeface="+mn-lt"/>
                <a:ea typeface="+mn-ea"/>
                <a:cs typeface="+mn-cs"/>
              </a:rPr>
              <a:t>l'augmentation des échanges des connaissances et des bonnes pratiques par la mise en place de canaux de communication formels et informels.</a:t>
            </a:r>
          </a:p>
          <a:p>
            <a:endParaRPr lang="fr-FR"/>
          </a:p>
        </p:txBody>
      </p:sp>
      <p:sp>
        <p:nvSpPr>
          <p:cNvPr id="4" name="Espace réservé du numéro de diapositive 3"/>
          <p:cNvSpPr>
            <a:spLocks noGrp="1"/>
          </p:cNvSpPr>
          <p:nvPr>
            <p:ph type="sldNum" sz="quarter" idx="10"/>
          </p:nvPr>
        </p:nvSpPr>
        <p:spPr/>
        <p:txBody>
          <a:bodyPr/>
          <a:lstStyle/>
          <a:p>
            <a:fld id="{610EED81-D0AA-4F45-AA3E-4069E7266844}" type="slidenum">
              <a:t>3</a:t>
            </a:fld>
            <a:endParaRPr lang="fr-FR"/>
          </a:p>
        </p:txBody>
      </p:sp>
    </p:spTree>
    <p:extLst>
      <p:ext uri="{BB962C8B-B14F-4D97-AF65-F5344CB8AC3E}">
        <p14:creationId xmlns:p14="http://schemas.microsoft.com/office/powerpoint/2010/main" val="2281507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a:t>L’Aura des Dirigeants est donc un programme d’Orchestraaa pour le développement des Décideurs.</a:t>
            </a:r>
          </a:p>
        </p:txBody>
      </p:sp>
      <p:sp>
        <p:nvSpPr>
          <p:cNvPr id="4" name="Espace réservé du numéro de diapositive 3"/>
          <p:cNvSpPr>
            <a:spLocks noGrp="1"/>
          </p:cNvSpPr>
          <p:nvPr>
            <p:ph type="sldNum" sz="quarter" idx="10"/>
          </p:nvPr>
        </p:nvSpPr>
        <p:spPr/>
        <p:txBody>
          <a:bodyPr/>
          <a:lstStyle/>
          <a:p>
            <a:fld id="{610EED81-D0AA-4F45-AA3E-4069E7266844}" type="slidenum">
              <a:t>4</a:t>
            </a:fld>
            <a:endParaRPr lang="fr-FR"/>
          </a:p>
        </p:txBody>
      </p:sp>
    </p:spTree>
    <p:extLst>
      <p:ext uri="{BB962C8B-B14F-4D97-AF65-F5344CB8AC3E}">
        <p14:creationId xmlns:p14="http://schemas.microsoft.com/office/powerpoint/2010/main" val="12600194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a:t>Pour</a:t>
            </a:r>
            <a:r>
              <a:rPr lang="fr-FR" baseline="0"/>
              <a:t> développer ce programme, j’ai fait appel à Sandrine Carloni et David Vellut.</a:t>
            </a:r>
            <a:endParaRPr lang="fr-FR"/>
          </a:p>
        </p:txBody>
      </p:sp>
      <p:sp>
        <p:nvSpPr>
          <p:cNvPr id="4" name="Espace réservé du numéro de diapositive 3"/>
          <p:cNvSpPr>
            <a:spLocks noGrp="1"/>
          </p:cNvSpPr>
          <p:nvPr>
            <p:ph type="sldNum" sz="quarter" idx="10"/>
          </p:nvPr>
        </p:nvSpPr>
        <p:spPr/>
        <p:txBody>
          <a:bodyPr/>
          <a:lstStyle/>
          <a:p>
            <a:fld id="{610EED81-D0AA-4F45-AA3E-4069E7266844}" type="slidenum">
              <a:t>5</a:t>
            </a:fld>
            <a:endParaRPr lang="fr-FR"/>
          </a:p>
        </p:txBody>
      </p:sp>
    </p:spTree>
    <p:extLst>
      <p:ext uri="{BB962C8B-B14F-4D97-AF65-F5344CB8AC3E}">
        <p14:creationId xmlns:p14="http://schemas.microsoft.com/office/powerpoint/2010/main" val="29371656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De part ma</a:t>
            </a:r>
            <a:r>
              <a:rPr lang="fr-FR" baseline="0" dirty="0" smtClean="0"/>
              <a:t> spécialisation en communication web et en e-réputation, j</a:t>
            </a:r>
            <a:r>
              <a:rPr lang="fr-FR" dirty="0" smtClean="0"/>
              <a:t>e m’occupe de la partie </a:t>
            </a:r>
            <a:r>
              <a:rPr lang="fr-FR" dirty="0" err="1" smtClean="0"/>
              <a:t>personal</a:t>
            </a:r>
            <a:r>
              <a:rPr lang="fr-FR" dirty="0" smtClean="0"/>
              <a:t> </a:t>
            </a:r>
            <a:r>
              <a:rPr lang="fr-FR" dirty="0" err="1" smtClean="0"/>
              <a:t>branding</a:t>
            </a:r>
            <a:r>
              <a:rPr lang="fr-FR" dirty="0" smtClean="0"/>
              <a:t> interne et externe des</a:t>
            </a:r>
            <a:r>
              <a:rPr lang="fr-FR" baseline="0" dirty="0" smtClean="0"/>
              <a:t> Dirigeants</a:t>
            </a:r>
            <a:r>
              <a:rPr lang="fr-FR" dirty="0" smtClean="0"/>
              <a:t>.</a:t>
            </a:r>
            <a:endParaRPr lang="fr-FR" dirty="0"/>
          </a:p>
        </p:txBody>
      </p:sp>
      <p:sp>
        <p:nvSpPr>
          <p:cNvPr id="4" name="Espace réservé du numéro de diapositive 3"/>
          <p:cNvSpPr>
            <a:spLocks noGrp="1"/>
          </p:cNvSpPr>
          <p:nvPr>
            <p:ph type="sldNum" sz="quarter" idx="10"/>
          </p:nvPr>
        </p:nvSpPr>
        <p:spPr/>
        <p:txBody>
          <a:bodyPr/>
          <a:lstStyle/>
          <a:p>
            <a:fld id="{610EED81-D0AA-4F45-AA3E-4069E7266844}" type="slidenum">
              <a:t>6</a:t>
            </a:fld>
            <a:endParaRPr lang="fr-FR"/>
          </a:p>
        </p:txBody>
      </p:sp>
    </p:spTree>
    <p:extLst>
      <p:ext uri="{BB962C8B-B14F-4D97-AF65-F5344CB8AC3E}">
        <p14:creationId xmlns:p14="http://schemas.microsoft.com/office/powerpoint/2010/main" val="29371656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Sandrine </a:t>
            </a:r>
            <a:r>
              <a:rPr lang="fr-FR" dirty="0" err="1" smtClean="0"/>
              <a:t>Carloni</a:t>
            </a:r>
            <a:r>
              <a:rPr lang="fr-FR" dirty="0" smtClean="0"/>
              <a:t> est coach, elle amène les Dirigeants</a:t>
            </a:r>
            <a:r>
              <a:rPr lang="fr-FR" baseline="0" dirty="0" smtClean="0"/>
              <a:t> à renforcer leurs talents et à affirmer leurs limites.</a:t>
            </a:r>
            <a:endParaRPr lang="fr-FR" dirty="0"/>
          </a:p>
        </p:txBody>
      </p:sp>
      <p:sp>
        <p:nvSpPr>
          <p:cNvPr id="4" name="Espace réservé du numéro de diapositive 3"/>
          <p:cNvSpPr>
            <a:spLocks noGrp="1"/>
          </p:cNvSpPr>
          <p:nvPr>
            <p:ph type="sldNum" sz="quarter" idx="10"/>
          </p:nvPr>
        </p:nvSpPr>
        <p:spPr/>
        <p:txBody>
          <a:bodyPr/>
          <a:lstStyle/>
          <a:p>
            <a:fld id="{610EED81-D0AA-4F45-AA3E-4069E7266844}" type="slidenum">
              <a:t>7</a:t>
            </a:fld>
            <a:endParaRPr lang="fr-FR"/>
          </a:p>
        </p:txBody>
      </p:sp>
    </p:spTree>
    <p:extLst>
      <p:ext uri="{BB962C8B-B14F-4D97-AF65-F5344CB8AC3E}">
        <p14:creationId xmlns:p14="http://schemas.microsoft.com/office/powerpoint/2010/main" val="29371656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David Vellut</a:t>
            </a:r>
            <a:r>
              <a:rPr lang="fr-FR" baseline="0" dirty="0" smtClean="0"/>
              <a:t> est psychologue et spécialisé en psychologie du développement humain. Il accompagne les Dirigeants dans la diffusion de leur nouveau positionnement. (?)</a:t>
            </a:r>
            <a:endParaRPr lang="fr-FR" dirty="0"/>
          </a:p>
        </p:txBody>
      </p:sp>
      <p:sp>
        <p:nvSpPr>
          <p:cNvPr id="4" name="Espace réservé du numéro de diapositive 3"/>
          <p:cNvSpPr>
            <a:spLocks noGrp="1"/>
          </p:cNvSpPr>
          <p:nvPr>
            <p:ph type="sldNum" sz="quarter" idx="10"/>
          </p:nvPr>
        </p:nvSpPr>
        <p:spPr/>
        <p:txBody>
          <a:bodyPr/>
          <a:lstStyle/>
          <a:p>
            <a:fld id="{610EED81-D0AA-4F45-AA3E-4069E7266844}" type="slidenum">
              <a:t>8</a:t>
            </a:fld>
            <a:endParaRPr lang="fr-FR"/>
          </a:p>
        </p:txBody>
      </p:sp>
    </p:spTree>
    <p:extLst>
      <p:ext uri="{BB962C8B-B14F-4D97-AF65-F5344CB8AC3E}">
        <p14:creationId xmlns:p14="http://schemas.microsoft.com/office/powerpoint/2010/main" val="29371656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a:t>Toute organisation a besoin de Dirigeants clairs avec eux-mêmes, libres et autonomes dans leurs décisions, francs dans leurs prises de positions.</a:t>
            </a:r>
          </a:p>
          <a:p>
            <a:endParaRPr lang="fr-FR"/>
          </a:p>
          <a:p>
            <a:r>
              <a:rPr lang="fr-FR"/>
              <a:t>Cette première phase a pour objectif de renforcer votre force personnelle de Dirigeant, par la maîtrise de vos talents et limites. Elle vous permet la clarification de l'impact de vos attitudes personnelles et ambitions de carrière, afin de vous positionner avec convictions et sincérité.</a:t>
            </a:r>
          </a:p>
          <a:p>
            <a:endParaRPr lang="fr-FR"/>
          </a:p>
          <a:p>
            <a:r>
              <a:rPr lang="fr-FR"/>
              <a:t>A l'issue de cette phase, vous serez à même:</a:t>
            </a:r>
          </a:p>
          <a:p>
            <a:r>
              <a:rPr lang="fr-FR"/>
              <a:t>- de valoriser les bénéfices de votre positionnement authentique,</a:t>
            </a:r>
          </a:p>
          <a:p>
            <a:r>
              <a:rPr lang="fr-FR"/>
              <a:t>- d'amplifier vos forces grâce à celles de vos équipes.</a:t>
            </a:r>
          </a:p>
        </p:txBody>
      </p:sp>
      <p:sp>
        <p:nvSpPr>
          <p:cNvPr id="4" name="Espace réservé du numéro de diapositive 3"/>
          <p:cNvSpPr>
            <a:spLocks noGrp="1"/>
          </p:cNvSpPr>
          <p:nvPr>
            <p:ph type="sldNum" sz="quarter" idx="10"/>
          </p:nvPr>
        </p:nvSpPr>
        <p:spPr/>
        <p:txBody>
          <a:bodyPr/>
          <a:lstStyle/>
          <a:p>
            <a:fld id="{610EED81-D0AA-4F45-AA3E-4069E7266844}" type="slidenum">
              <a:t>9</a:t>
            </a:fld>
            <a:endParaRPr lang="fr-FR"/>
          </a:p>
        </p:txBody>
      </p:sp>
    </p:spTree>
    <p:extLst>
      <p:ext uri="{BB962C8B-B14F-4D97-AF65-F5344CB8AC3E}">
        <p14:creationId xmlns:p14="http://schemas.microsoft.com/office/powerpoint/2010/main" val="40354750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a:t>Le Dirigeant est le chef d'équipes ayant besoin d'une Vision enthousiasmante et enrichissante pour pouvoir offrir le meilleur d'eux même, tant collectivement qu'individuellement.</a:t>
            </a:r>
          </a:p>
          <a:p>
            <a:endParaRPr lang="fr-FR"/>
          </a:p>
          <a:p>
            <a:r>
              <a:rPr lang="fr-FR"/>
              <a:t>Cette deuxième phase a pour objectif de vous apporter une délimitation saine et intelligente* des enjeux que vous fixez, des charges et des obligations que vous endossez.</a:t>
            </a:r>
          </a:p>
          <a:p>
            <a:endParaRPr lang="fr-FR"/>
          </a:p>
          <a:p>
            <a:r>
              <a:rPr lang="fr-FR"/>
              <a:t>A l'issue de cette phase, vous serez à même:</a:t>
            </a:r>
          </a:p>
          <a:p>
            <a:r>
              <a:rPr lang="fr-FR"/>
              <a:t>- d'incarner l'image que vous avez choisie et définie,</a:t>
            </a:r>
          </a:p>
          <a:p>
            <a:r>
              <a:rPr lang="fr-FR"/>
              <a:t>- d'instaurer un dialogue d'adoption et d'enrichissement de votre vision avec le Comité de Direction.</a:t>
            </a:r>
          </a:p>
          <a:p>
            <a:endParaRPr lang="fr-FR"/>
          </a:p>
          <a:p>
            <a:endParaRPr lang="fr-FR"/>
          </a:p>
        </p:txBody>
      </p:sp>
      <p:sp>
        <p:nvSpPr>
          <p:cNvPr id="4" name="Espace réservé du numéro de diapositive 3"/>
          <p:cNvSpPr>
            <a:spLocks noGrp="1"/>
          </p:cNvSpPr>
          <p:nvPr>
            <p:ph type="sldNum" sz="quarter" idx="10"/>
          </p:nvPr>
        </p:nvSpPr>
        <p:spPr/>
        <p:txBody>
          <a:bodyPr/>
          <a:lstStyle/>
          <a:p>
            <a:fld id="{610EED81-D0AA-4F45-AA3E-4069E7266844}" type="slidenum">
              <a:t>10</a:t>
            </a:fld>
            <a:endParaRPr lang="fr-FR"/>
          </a:p>
        </p:txBody>
      </p:sp>
    </p:spTree>
    <p:extLst>
      <p:ext uri="{BB962C8B-B14F-4D97-AF65-F5344CB8AC3E}">
        <p14:creationId xmlns:p14="http://schemas.microsoft.com/office/powerpoint/2010/main" val="11749893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a:t>Le Dirigeant qui sait imprimer une image forte, insuffle à son organisation puissance et importance.</a:t>
            </a:r>
          </a:p>
          <a:p>
            <a:endParaRPr lang="fr-FR"/>
          </a:p>
          <a:p>
            <a:r>
              <a:rPr lang="fr-FR"/>
              <a:t>Cette troisième phase a pour objectif de vous rendre maître du positionnement et de l'image que vous avez choisis.</a:t>
            </a:r>
          </a:p>
          <a:p>
            <a:endParaRPr lang="fr-FR"/>
          </a:p>
          <a:p>
            <a:r>
              <a:rPr lang="fr-FR"/>
              <a:t>A l'issue de cette phase, vous serez à même:</a:t>
            </a:r>
          </a:p>
          <a:p>
            <a:r>
              <a:rPr lang="fr-FR"/>
              <a:t>- d'encourager l'intelligence collective de vos équipes,</a:t>
            </a:r>
          </a:p>
          <a:p>
            <a:r>
              <a:rPr lang="fr-FR"/>
              <a:t>- de diriger une stratégie collaborative rentable pour votre organisation.</a:t>
            </a:r>
          </a:p>
        </p:txBody>
      </p:sp>
      <p:sp>
        <p:nvSpPr>
          <p:cNvPr id="4" name="Espace réservé du numéro de diapositive 3"/>
          <p:cNvSpPr>
            <a:spLocks noGrp="1"/>
          </p:cNvSpPr>
          <p:nvPr>
            <p:ph type="sldNum" sz="quarter" idx="10"/>
          </p:nvPr>
        </p:nvSpPr>
        <p:spPr/>
        <p:txBody>
          <a:bodyPr/>
          <a:lstStyle/>
          <a:p>
            <a:fld id="{610EED81-D0AA-4F45-AA3E-4069E7266844}" type="slidenum">
              <a:t>11</a:t>
            </a:fld>
            <a:endParaRPr lang="fr-FR"/>
          </a:p>
        </p:txBody>
      </p:sp>
    </p:spTree>
    <p:extLst>
      <p:ext uri="{BB962C8B-B14F-4D97-AF65-F5344CB8AC3E}">
        <p14:creationId xmlns:p14="http://schemas.microsoft.com/office/powerpoint/2010/main" val="38558047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200" b="0" i="1" kern="1200">
                <a:solidFill>
                  <a:schemeClr val="tx1"/>
                </a:solidFill>
                <a:effectLst/>
                <a:latin typeface="+mn-lt"/>
                <a:ea typeface="+mn-ea"/>
                <a:cs typeface="+mn-cs"/>
              </a:rPr>
              <a:t>http://lestorytelling.com/blog/wp-content/uploads/2009/04/le-storytelling-sebastien-durand-conseil-communication-le-blog-branson-2.jpg</a:t>
            </a:r>
          </a:p>
          <a:p>
            <a:endParaRPr lang="fr-FR" sz="1200" b="1" i="1" kern="1200">
              <a:solidFill>
                <a:schemeClr val="tx1"/>
              </a:solidFill>
              <a:effectLst/>
              <a:latin typeface="+mn-lt"/>
              <a:ea typeface="+mn-ea"/>
              <a:cs typeface="+mn-cs"/>
            </a:endParaRPr>
          </a:p>
          <a:p>
            <a:r>
              <a:rPr lang="fr-FR" sz="1200" b="1" i="1" kern="1200">
                <a:solidFill>
                  <a:schemeClr val="tx1"/>
                </a:solidFill>
                <a:effectLst/>
                <a:latin typeface="+mn-lt"/>
                <a:ea typeface="+mn-ea"/>
                <a:cs typeface="+mn-cs"/>
              </a:rPr>
              <a:t>Avantages pour votre organisation</a:t>
            </a:r>
          </a:p>
          <a:p>
            <a:pPr lvl="0"/>
            <a:r>
              <a:rPr lang="fr-FR" sz="1200" kern="1200">
                <a:solidFill>
                  <a:schemeClr val="tx1"/>
                </a:solidFill>
                <a:effectLst/>
                <a:latin typeface="+mn-lt"/>
                <a:ea typeface="+mn-ea"/>
                <a:cs typeface="+mn-cs"/>
              </a:rPr>
              <a:t>Développement de votre leadership :</a:t>
            </a:r>
          </a:p>
          <a:p>
            <a:pPr lvl="1"/>
            <a:r>
              <a:rPr lang="fr-FR" sz="1200" kern="1200">
                <a:solidFill>
                  <a:schemeClr val="tx1"/>
                </a:solidFill>
                <a:effectLst/>
                <a:latin typeface="+mn-lt"/>
                <a:ea typeface="+mn-ea"/>
                <a:cs typeface="+mn-cs"/>
              </a:rPr>
              <a:t>renforcement de votre force personnelle de Dirigeant, par la maîtrise de vos talents et limites</a:t>
            </a:r>
          </a:p>
          <a:p>
            <a:pPr lvl="1"/>
            <a:r>
              <a:rPr lang="fr-FR" sz="1200" kern="1200">
                <a:solidFill>
                  <a:schemeClr val="tx1"/>
                </a:solidFill>
                <a:effectLst/>
                <a:latin typeface="+mn-lt"/>
                <a:ea typeface="+mn-ea"/>
                <a:cs typeface="+mn-cs"/>
              </a:rPr>
              <a:t>clarification de l'impact de vos attitudes personnelles et ambitions de carrière, afin de vous positionner avec convictions et sincérité</a:t>
            </a:r>
          </a:p>
          <a:p>
            <a:pPr lvl="0"/>
            <a:r>
              <a:rPr lang="fr-FR" sz="1200" kern="1200">
                <a:solidFill>
                  <a:schemeClr val="tx1"/>
                </a:solidFill>
                <a:effectLst/>
                <a:latin typeface="+mn-lt"/>
                <a:ea typeface="+mn-ea"/>
                <a:cs typeface="+mn-cs"/>
              </a:rPr>
              <a:t>Enrichissement de vos capacités à impliquer vos équipes :</a:t>
            </a:r>
          </a:p>
          <a:p>
            <a:pPr lvl="1"/>
            <a:r>
              <a:rPr lang="fr-FR" sz="1200" kern="1200">
                <a:solidFill>
                  <a:schemeClr val="tx1"/>
                </a:solidFill>
                <a:effectLst/>
                <a:latin typeface="+mn-lt"/>
                <a:ea typeface="+mn-ea"/>
                <a:cs typeface="+mn-cs"/>
              </a:rPr>
              <a:t>délimitation saine et intelligente des enjeux que vous fixez</a:t>
            </a:r>
          </a:p>
          <a:p>
            <a:pPr lvl="1"/>
            <a:r>
              <a:rPr lang="fr-FR" sz="1200" kern="1200">
                <a:solidFill>
                  <a:schemeClr val="tx1"/>
                </a:solidFill>
                <a:effectLst/>
                <a:latin typeface="+mn-lt"/>
                <a:ea typeface="+mn-ea"/>
                <a:cs typeface="+mn-cs"/>
              </a:rPr>
              <a:t>délimitation des charges et des obligations que vous endossez</a:t>
            </a:r>
          </a:p>
          <a:p>
            <a:pPr lvl="0"/>
            <a:r>
              <a:rPr lang="fr-FR" sz="1200" kern="1200">
                <a:solidFill>
                  <a:schemeClr val="tx1"/>
                </a:solidFill>
                <a:effectLst/>
                <a:latin typeface="+mn-lt"/>
                <a:ea typeface="+mn-ea"/>
                <a:cs typeface="+mn-cs"/>
              </a:rPr>
              <a:t>Déploiement de votre pouvoir d'influence :</a:t>
            </a:r>
          </a:p>
          <a:p>
            <a:pPr lvl="1"/>
            <a:r>
              <a:rPr lang="fr-FR" sz="1200" kern="1200">
                <a:solidFill>
                  <a:schemeClr val="tx1"/>
                </a:solidFill>
                <a:effectLst/>
                <a:latin typeface="+mn-lt"/>
                <a:ea typeface="+mn-ea"/>
                <a:cs typeface="+mn-cs"/>
              </a:rPr>
              <a:t>vous rendre maître du positionnement et de l'image que vous avez choisis</a:t>
            </a:r>
          </a:p>
          <a:p>
            <a:endParaRPr lang="fr-FR"/>
          </a:p>
        </p:txBody>
      </p:sp>
      <p:sp>
        <p:nvSpPr>
          <p:cNvPr id="4" name="Espace réservé du numéro de diapositive 3"/>
          <p:cNvSpPr>
            <a:spLocks noGrp="1"/>
          </p:cNvSpPr>
          <p:nvPr>
            <p:ph type="sldNum" sz="quarter" idx="10"/>
          </p:nvPr>
        </p:nvSpPr>
        <p:spPr/>
        <p:txBody>
          <a:bodyPr/>
          <a:lstStyle/>
          <a:p>
            <a:fld id="{610EED81-D0AA-4F45-AA3E-4069E7266844}" type="slidenum">
              <a:t>12</a:t>
            </a:fld>
            <a:endParaRPr lang="fr-FR"/>
          </a:p>
        </p:txBody>
      </p:sp>
    </p:spTree>
    <p:extLst>
      <p:ext uri="{BB962C8B-B14F-4D97-AF65-F5344CB8AC3E}">
        <p14:creationId xmlns:p14="http://schemas.microsoft.com/office/powerpoint/2010/main" val="37995898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a:t>De</a:t>
            </a:r>
            <a:r>
              <a:rPr lang="fr-FR" baseline="0"/>
              <a:t> retour sur notre schéma d’origine, il apparaît clairement qu’il est nécessaire pour le Dirigeant de faire entendre sa voix.</a:t>
            </a:r>
          </a:p>
          <a:p>
            <a:r>
              <a:rPr lang="fr-FR" baseline="0"/>
              <a:t>On attend de lui qu’il exprime sa vision, qu’il soit ouvert à la discussion, quitte à passer la main à un spécialiste (service technique, service commercial, etc.).</a:t>
            </a:r>
            <a:endParaRPr lang="fr-FR"/>
          </a:p>
        </p:txBody>
      </p:sp>
      <p:sp>
        <p:nvSpPr>
          <p:cNvPr id="4" name="Espace réservé du numéro de diapositive 3"/>
          <p:cNvSpPr>
            <a:spLocks noGrp="1"/>
          </p:cNvSpPr>
          <p:nvPr>
            <p:ph type="sldNum" sz="quarter" idx="10"/>
          </p:nvPr>
        </p:nvSpPr>
        <p:spPr/>
        <p:txBody>
          <a:bodyPr/>
          <a:lstStyle/>
          <a:p>
            <a:fld id="{610EED81-D0AA-4F45-AA3E-4069E7266844}" type="slidenum">
              <a:t>13</a:t>
            </a:fld>
            <a:endParaRPr lang="fr-FR"/>
          </a:p>
        </p:txBody>
      </p:sp>
    </p:spTree>
    <p:extLst>
      <p:ext uri="{BB962C8B-B14F-4D97-AF65-F5344CB8AC3E}">
        <p14:creationId xmlns:p14="http://schemas.microsoft.com/office/powerpoint/2010/main" val="20350364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a:solidFill>
                  <a:schemeClr val="tx1"/>
                </a:solidFill>
                <a:effectLst/>
                <a:latin typeface="+mn-lt"/>
                <a:ea typeface="+mn-ea"/>
                <a:cs typeface="+mn-cs"/>
              </a:rPr>
              <a:t>Dans toute organisation, il existe des curieux et des moins curieux.</a:t>
            </a:r>
            <a:r>
              <a:rPr lang="fr-FR" sz="1200" kern="1200" baseline="0">
                <a:solidFill>
                  <a:schemeClr val="tx1"/>
                </a:solidFill>
                <a:effectLst/>
                <a:latin typeface="+mn-lt"/>
                <a:ea typeface="+mn-ea"/>
                <a:cs typeface="+mn-cs"/>
              </a:rPr>
              <a:t> Ces curieux qui ramènent des informations précieuses dans l’organisation, je les appelle les connecteurs.</a:t>
            </a:r>
          </a:p>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baseline="0">
                <a:solidFill>
                  <a:schemeClr val="tx1"/>
                </a:solidFill>
                <a:effectLst/>
                <a:latin typeface="+mn-lt"/>
                <a:ea typeface="+mn-ea"/>
                <a:cs typeface="+mn-cs"/>
              </a:rPr>
              <a:t>Au niveau des ressources humaines, ils amènent des profils intéressants à l’organisation.</a:t>
            </a:r>
          </a:p>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baseline="0">
                <a:solidFill>
                  <a:schemeClr val="tx1"/>
                </a:solidFill>
                <a:effectLst/>
                <a:latin typeface="+mn-lt"/>
                <a:ea typeface="+mn-ea"/>
                <a:cs typeface="+mn-cs"/>
              </a:rPr>
              <a:t>Au niveau du marketing et de la communication, ils permettent la génération de leads.</a:t>
            </a:r>
          </a:p>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baseline="0">
                <a:solidFill>
                  <a:schemeClr val="tx1"/>
                </a:solidFill>
                <a:effectLst/>
                <a:latin typeface="+mn-lt"/>
                <a:ea typeface="+mn-ea"/>
                <a:cs typeface="+mn-cs"/>
              </a:rPr>
              <a:t>Au niveau de la recherche et du développement, ils ouvrent à de nouvelles techniques ou à de nouvelles technologies.</a:t>
            </a:r>
          </a:p>
          <a:p>
            <a:pPr marL="0" marR="0" indent="0" algn="l" defTabSz="457200" rtl="0" eaLnBrk="1" fontAlgn="auto" latinLnBrk="0" hangingPunct="1">
              <a:lnSpc>
                <a:spcPct val="100000"/>
              </a:lnSpc>
              <a:spcBef>
                <a:spcPts val="0"/>
              </a:spcBef>
              <a:spcAft>
                <a:spcPts val="0"/>
              </a:spcAft>
              <a:buClrTx/>
              <a:buSzTx/>
              <a:buFontTx/>
              <a:buNone/>
              <a:tabLst/>
              <a:defRPr/>
            </a:pPr>
            <a:endParaRPr lang="fr-FR" sz="1200" kern="1200" baseline="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baseline="0">
                <a:solidFill>
                  <a:schemeClr val="tx1"/>
                </a:solidFill>
                <a:effectLst/>
                <a:latin typeface="+mn-lt"/>
                <a:ea typeface="+mn-ea"/>
                <a:cs typeface="+mn-cs"/>
              </a:rPr>
              <a:t>En ouvrant l’organisation à l’intelligence collective, le Dirigeant permet la remontée de ces informations stratégiquement essentielles.</a:t>
            </a:r>
            <a:endParaRPr lang="fr-FR"/>
          </a:p>
        </p:txBody>
      </p:sp>
      <p:sp>
        <p:nvSpPr>
          <p:cNvPr id="4" name="Espace réservé du numéro de diapositive 3"/>
          <p:cNvSpPr>
            <a:spLocks noGrp="1"/>
          </p:cNvSpPr>
          <p:nvPr>
            <p:ph type="sldNum" sz="quarter" idx="10"/>
          </p:nvPr>
        </p:nvSpPr>
        <p:spPr/>
        <p:txBody>
          <a:bodyPr/>
          <a:lstStyle/>
          <a:p>
            <a:fld id="{610EED81-D0AA-4F45-AA3E-4069E7266844}" type="slidenum">
              <a:t>14</a:t>
            </a:fld>
            <a:endParaRPr lang="fr-FR"/>
          </a:p>
        </p:txBody>
      </p:sp>
    </p:spTree>
    <p:extLst>
      <p:ext uri="{BB962C8B-B14F-4D97-AF65-F5344CB8AC3E}">
        <p14:creationId xmlns:p14="http://schemas.microsoft.com/office/powerpoint/2010/main" val="28993774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1" i="1" kern="1200" dirty="0" smtClean="0">
                <a:solidFill>
                  <a:schemeClr val="tx1"/>
                </a:solidFill>
                <a:effectLst/>
                <a:latin typeface="+mn-lt"/>
                <a:ea typeface="+mn-ea"/>
                <a:cs typeface="+mn-cs"/>
              </a:rPr>
              <a:t>Bénéfices </a:t>
            </a:r>
            <a:r>
              <a:rPr lang="fr-FR" sz="1200" b="1" i="1" kern="1200" dirty="0">
                <a:solidFill>
                  <a:schemeClr val="tx1"/>
                </a:solidFill>
                <a:effectLst/>
                <a:latin typeface="+mn-lt"/>
                <a:ea typeface="+mn-ea"/>
                <a:cs typeface="+mn-cs"/>
              </a:rPr>
              <a:t>pour votre organisation</a:t>
            </a:r>
          </a:p>
          <a:p>
            <a:pPr lvl="0"/>
            <a:r>
              <a:rPr lang="fr-FR" sz="1200" kern="1200" dirty="0">
                <a:solidFill>
                  <a:schemeClr val="tx1"/>
                </a:solidFill>
                <a:effectLst/>
                <a:latin typeface="+mn-lt"/>
                <a:ea typeface="+mn-ea"/>
                <a:cs typeface="+mn-cs"/>
              </a:rPr>
              <a:t>Amplifier vos </a:t>
            </a:r>
            <a:r>
              <a:rPr lang="fr-FR" sz="1200" b="1" kern="1200" dirty="0">
                <a:solidFill>
                  <a:schemeClr val="tx1"/>
                </a:solidFill>
                <a:effectLst/>
                <a:latin typeface="+mn-lt"/>
                <a:ea typeface="+mn-ea"/>
                <a:cs typeface="+mn-cs"/>
              </a:rPr>
              <a:t>forces</a:t>
            </a:r>
            <a:r>
              <a:rPr lang="fr-FR" sz="1200" kern="1200" dirty="0">
                <a:solidFill>
                  <a:schemeClr val="tx1"/>
                </a:solidFill>
                <a:effectLst/>
                <a:latin typeface="+mn-lt"/>
                <a:ea typeface="+mn-ea"/>
                <a:cs typeface="+mn-cs"/>
              </a:rPr>
              <a:t> grâce à celles de vos équipes</a:t>
            </a:r>
          </a:p>
          <a:p>
            <a:pPr lvl="0"/>
            <a:r>
              <a:rPr lang="fr-FR" sz="1200" kern="1200" dirty="0">
                <a:solidFill>
                  <a:schemeClr val="tx1"/>
                </a:solidFill>
                <a:effectLst/>
                <a:latin typeface="+mn-lt"/>
                <a:ea typeface="+mn-ea"/>
                <a:cs typeface="+mn-cs"/>
              </a:rPr>
              <a:t>Valoriser solidement vos </a:t>
            </a:r>
            <a:r>
              <a:rPr lang="fr-FR" sz="1200" b="1" kern="1200" dirty="0">
                <a:solidFill>
                  <a:schemeClr val="tx1"/>
                </a:solidFill>
                <a:effectLst/>
                <a:latin typeface="+mn-lt"/>
                <a:ea typeface="+mn-ea"/>
                <a:cs typeface="+mn-cs"/>
              </a:rPr>
              <a:t>talents</a:t>
            </a:r>
          </a:p>
          <a:p>
            <a:pPr lvl="0"/>
            <a:r>
              <a:rPr lang="fr-FR" sz="1200" kern="1200" dirty="0">
                <a:solidFill>
                  <a:schemeClr val="tx1"/>
                </a:solidFill>
                <a:effectLst/>
                <a:latin typeface="+mn-lt"/>
                <a:ea typeface="+mn-ea"/>
                <a:cs typeface="+mn-cs"/>
              </a:rPr>
              <a:t>Economiser du </a:t>
            </a:r>
            <a:r>
              <a:rPr lang="fr-FR" sz="1200" b="1" kern="1200" dirty="0">
                <a:solidFill>
                  <a:schemeClr val="tx1"/>
                </a:solidFill>
                <a:effectLst/>
                <a:latin typeface="+mn-lt"/>
                <a:ea typeface="+mn-ea"/>
                <a:cs typeface="+mn-cs"/>
              </a:rPr>
              <a:t>temps</a:t>
            </a:r>
            <a:r>
              <a:rPr lang="fr-FR" sz="1200" kern="1200" dirty="0">
                <a:solidFill>
                  <a:schemeClr val="tx1"/>
                </a:solidFill>
                <a:effectLst/>
                <a:latin typeface="+mn-lt"/>
                <a:ea typeface="+mn-ea"/>
                <a:cs typeface="+mn-cs"/>
              </a:rPr>
              <a:t> et de </a:t>
            </a:r>
            <a:r>
              <a:rPr lang="fr-FR" sz="1200" b="1" kern="1200" dirty="0">
                <a:solidFill>
                  <a:schemeClr val="tx1"/>
                </a:solidFill>
                <a:effectLst/>
                <a:latin typeface="+mn-lt"/>
                <a:ea typeface="+mn-ea"/>
                <a:cs typeface="+mn-cs"/>
              </a:rPr>
              <a:t>l'énergie</a:t>
            </a:r>
            <a:r>
              <a:rPr lang="fr-FR" sz="1200" kern="1200" dirty="0">
                <a:solidFill>
                  <a:schemeClr val="tx1"/>
                </a:solidFill>
                <a:effectLst/>
                <a:latin typeface="+mn-lt"/>
                <a:ea typeface="+mn-ea"/>
                <a:cs typeface="+mn-cs"/>
              </a:rPr>
              <a:t> dans le fonctionnement avec le Comité de Direction</a:t>
            </a:r>
          </a:p>
          <a:p>
            <a:pPr lvl="0"/>
            <a:r>
              <a:rPr lang="fr-FR" sz="1200" kern="1200" dirty="0">
                <a:solidFill>
                  <a:schemeClr val="tx1"/>
                </a:solidFill>
                <a:effectLst/>
                <a:latin typeface="+mn-lt"/>
                <a:ea typeface="+mn-ea"/>
                <a:cs typeface="+mn-cs"/>
              </a:rPr>
              <a:t>Rentabiliser la stratégie collaborative de votre organisation</a:t>
            </a:r>
          </a:p>
          <a:p>
            <a:endParaRPr lang="fr-FR" dirty="0"/>
          </a:p>
        </p:txBody>
      </p:sp>
      <p:sp>
        <p:nvSpPr>
          <p:cNvPr id="4" name="Espace réservé du numéro de diapositive 3"/>
          <p:cNvSpPr>
            <a:spLocks noGrp="1"/>
          </p:cNvSpPr>
          <p:nvPr>
            <p:ph type="sldNum" sz="quarter" idx="10"/>
          </p:nvPr>
        </p:nvSpPr>
        <p:spPr/>
        <p:txBody>
          <a:bodyPr/>
          <a:lstStyle/>
          <a:p>
            <a:fld id="{610EED81-D0AA-4F45-AA3E-4069E7266844}" type="slidenum">
              <a:t>15</a:t>
            </a:fld>
            <a:endParaRPr lang="fr-FR"/>
          </a:p>
        </p:txBody>
      </p:sp>
    </p:spTree>
    <p:extLst>
      <p:ext uri="{BB962C8B-B14F-4D97-AF65-F5344CB8AC3E}">
        <p14:creationId xmlns:p14="http://schemas.microsoft.com/office/powerpoint/2010/main" val="7726415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200" kern="1200">
                <a:solidFill>
                  <a:schemeClr val="tx1"/>
                </a:solidFill>
                <a:effectLst/>
                <a:latin typeface="+mn-lt"/>
                <a:ea typeface="+mn-ea"/>
                <a:cs typeface="+mn-cs"/>
              </a:rPr>
              <a:t>Grâce au recentrage sur vos talents, votre organisation gagne en efficacité et en rayonnement.</a:t>
            </a:r>
          </a:p>
        </p:txBody>
      </p:sp>
      <p:sp>
        <p:nvSpPr>
          <p:cNvPr id="4" name="Espace réservé du numéro de diapositive 3"/>
          <p:cNvSpPr>
            <a:spLocks noGrp="1"/>
          </p:cNvSpPr>
          <p:nvPr>
            <p:ph type="sldNum" sz="quarter" idx="10"/>
          </p:nvPr>
        </p:nvSpPr>
        <p:spPr/>
        <p:txBody>
          <a:bodyPr/>
          <a:lstStyle/>
          <a:p>
            <a:fld id="{610EED81-D0AA-4F45-AA3E-4069E7266844}" type="slidenum">
              <a:t>16</a:t>
            </a:fld>
            <a:endParaRPr lang="fr-FR"/>
          </a:p>
        </p:txBody>
      </p:sp>
    </p:spTree>
    <p:extLst>
      <p:ext uri="{BB962C8B-B14F-4D97-AF65-F5344CB8AC3E}">
        <p14:creationId xmlns:p14="http://schemas.microsoft.com/office/powerpoint/2010/main" val="16172384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Alors</a:t>
            </a:r>
            <a:r>
              <a:rPr lang="fr-FR" dirty="0"/>
              <a:t>, GROA</a:t>
            </a:r>
          </a:p>
        </p:txBody>
      </p:sp>
      <p:sp>
        <p:nvSpPr>
          <p:cNvPr id="4" name="Espace réservé du numéro de diapositive 3"/>
          <p:cNvSpPr>
            <a:spLocks noGrp="1"/>
          </p:cNvSpPr>
          <p:nvPr>
            <p:ph type="sldNum" sz="quarter" idx="10"/>
          </p:nvPr>
        </p:nvSpPr>
        <p:spPr/>
        <p:txBody>
          <a:bodyPr/>
          <a:lstStyle/>
          <a:p>
            <a:fld id="{610EED81-D0AA-4F45-AA3E-4069E7266844}" type="slidenum">
              <a:t>17</a:t>
            </a:fld>
            <a:endParaRPr lang="fr-FR"/>
          </a:p>
        </p:txBody>
      </p:sp>
    </p:spTree>
    <p:extLst>
      <p:ext uri="{BB962C8B-B14F-4D97-AF65-F5344CB8AC3E}">
        <p14:creationId xmlns:p14="http://schemas.microsoft.com/office/powerpoint/2010/main" val="9608441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610EED81-D0AA-4F45-AA3E-4069E7266844}" type="slidenum">
              <a:t>18</a:t>
            </a:fld>
            <a:endParaRPr lang="fr-FR"/>
          </a:p>
        </p:txBody>
      </p:sp>
    </p:spTree>
    <p:extLst>
      <p:ext uri="{BB962C8B-B14F-4D97-AF65-F5344CB8AC3E}">
        <p14:creationId xmlns:p14="http://schemas.microsoft.com/office/powerpoint/2010/main" val="17584784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dirty="0">
                <a:solidFill>
                  <a:schemeClr val="bg1"/>
                </a:solidFill>
              </a:rPr>
              <a:t>Inscription sur notre site web</a:t>
            </a:r>
          </a:p>
          <a:p>
            <a:endParaRPr lang="fr-FR" dirty="0">
              <a:solidFill>
                <a:schemeClr val="bg1"/>
              </a:solidFill>
            </a:endParaRPr>
          </a:p>
          <a:p>
            <a:r>
              <a:rPr lang="fr-FR" dirty="0">
                <a:solidFill>
                  <a:schemeClr val="bg1"/>
                </a:solidFill>
              </a:rPr>
              <a:t>9h-13h</a:t>
            </a:r>
          </a:p>
          <a:p>
            <a:r>
              <a:rPr lang="fr-FR" dirty="0">
                <a:solidFill>
                  <a:schemeClr val="bg1"/>
                </a:solidFill>
              </a:rPr>
              <a:t>Animation de démonstration</a:t>
            </a:r>
          </a:p>
          <a:p>
            <a:pPr marL="285750" indent="-285750">
              <a:buFont typeface="Arial"/>
              <a:buChar char="•"/>
            </a:pPr>
            <a:r>
              <a:rPr lang="fr-FR" dirty="0">
                <a:solidFill>
                  <a:schemeClr val="bg1"/>
                </a:solidFill>
              </a:rPr>
              <a:t>Découverte pratique du contenu des 3 phases du programme</a:t>
            </a:r>
          </a:p>
          <a:p>
            <a:pPr marL="285750" indent="-285750">
              <a:buFont typeface="Arial"/>
              <a:buChar char="•"/>
            </a:pPr>
            <a:r>
              <a:rPr lang="fr-FR" dirty="0">
                <a:solidFill>
                  <a:schemeClr val="bg1"/>
                </a:solidFill>
              </a:rPr>
              <a:t>Application à des cas d’illustration</a:t>
            </a:r>
          </a:p>
          <a:p>
            <a:pPr marL="285750" indent="-285750">
              <a:buFont typeface="Arial"/>
              <a:buChar char="•"/>
            </a:pPr>
            <a:r>
              <a:rPr lang="fr-FR" dirty="0">
                <a:solidFill>
                  <a:schemeClr val="bg1"/>
                </a:solidFill>
              </a:rPr>
              <a:t>Pré-diagnostic individuel</a:t>
            </a:r>
          </a:p>
          <a:p>
            <a:r>
              <a:rPr lang="fr-FR" dirty="0">
                <a:solidFill>
                  <a:schemeClr val="bg1"/>
                </a:solidFill>
              </a:rPr>
              <a:t>Walking lunch de networking</a:t>
            </a:r>
          </a:p>
          <a:p>
            <a:endParaRPr lang="fr-FR" dirty="0">
              <a:solidFill>
                <a:schemeClr val="bg1"/>
              </a:solidFill>
            </a:endParaRPr>
          </a:p>
        </p:txBody>
      </p:sp>
      <p:sp>
        <p:nvSpPr>
          <p:cNvPr id="4" name="Espace réservé du numéro de diapositive 3"/>
          <p:cNvSpPr>
            <a:spLocks noGrp="1"/>
          </p:cNvSpPr>
          <p:nvPr>
            <p:ph type="sldNum" sz="quarter" idx="10"/>
          </p:nvPr>
        </p:nvSpPr>
        <p:spPr/>
        <p:txBody>
          <a:bodyPr/>
          <a:lstStyle/>
          <a:p>
            <a:fld id="{610EED81-D0AA-4F45-AA3E-4069E7266844}" type="slidenum">
              <a:t>19</a:t>
            </a:fld>
            <a:endParaRPr lang="fr-FR"/>
          </a:p>
        </p:txBody>
      </p:sp>
    </p:spTree>
    <p:extLst>
      <p:ext uri="{BB962C8B-B14F-4D97-AF65-F5344CB8AC3E}">
        <p14:creationId xmlns:p14="http://schemas.microsoft.com/office/powerpoint/2010/main" val="17584784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842C7208-2A28-864B-8F9A-65E559A8AE44}" type="datetimeFigureOut">
              <a:rPr lang="fr-FR" smtClean="0"/>
              <a:t>28/10/14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2560902-CC4A-4E40-9289-DEE635CF5310}" type="slidenum">
              <a:rPr lang="fr-FR" smtClean="0"/>
              <a:t>‹#›</a:t>
            </a:fld>
            <a:endParaRPr lang="fr-FR"/>
          </a:p>
        </p:txBody>
      </p:sp>
    </p:spTree>
    <p:extLst>
      <p:ext uri="{BB962C8B-B14F-4D97-AF65-F5344CB8AC3E}">
        <p14:creationId xmlns:p14="http://schemas.microsoft.com/office/powerpoint/2010/main" val="1975271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42C7208-2A28-864B-8F9A-65E559A8AE44}" type="datetimeFigureOut">
              <a:rPr lang="fr-FR" smtClean="0"/>
              <a:t>28/10/14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2560902-CC4A-4E40-9289-DEE635CF5310}" type="slidenum">
              <a:rPr lang="fr-FR" smtClean="0"/>
              <a:t>‹#›</a:t>
            </a:fld>
            <a:endParaRPr lang="fr-FR"/>
          </a:p>
        </p:txBody>
      </p:sp>
    </p:spTree>
    <p:extLst>
      <p:ext uri="{BB962C8B-B14F-4D97-AF65-F5344CB8AC3E}">
        <p14:creationId xmlns:p14="http://schemas.microsoft.com/office/powerpoint/2010/main" val="653962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842C7208-2A28-864B-8F9A-65E559A8AE44}" type="datetimeFigureOut">
              <a:rPr lang="fr-FR" smtClean="0"/>
              <a:t>28/10/14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2560902-CC4A-4E40-9289-DEE635CF5310}" type="slidenum">
              <a:rPr lang="fr-FR" smtClean="0"/>
              <a:t>‹#›</a:t>
            </a:fld>
            <a:endParaRPr lang="fr-FR"/>
          </a:p>
        </p:txBody>
      </p:sp>
    </p:spTree>
    <p:extLst>
      <p:ext uri="{BB962C8B-B14F-4D97-AF65-F5344CB8AC3E}">
        <p14:creationId xmlns:p14="http://schemas.microsoft.com/office/powerpoint/2010/main" val="2014285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842C7208-2A28-864B-8F9A-65E559A8AE44}" type="datetimeFigureOut">
              <a:rPr lang="fr-FR" smtClean="0"/>
              <a:t>28/10/14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2560902-CC4A-4E40-9289-DEE635CF5310}" type="slidenum">
              <a:rPr lang="fr-FR" smtClean="0"/>
              <a:t>‹#›</a:t>
            </a:fld>
            <a:endParaRPr lang="fr-FR"/>
          </a:p>
        </p:txBody>
      </p:sp>
    </p:spTree>
    <p:extLst>
      <p:ext uri="{BB962C8B-B14F-4D97-AF65-F5344CB8AC3E}">
        <p14:creationId xmlns:p14="http://schemas.microsoft.com/office/powerpoint/2010/main" val="46053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842C7208-2A28-864B-8F9A-65E559A8AE44}" type="datetimeFigureOut">
              <a:rPr lang="fr-FR" smtClean="0"/>
              <a:t>28/10/14</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72560902-CC4A-4E40-9289-DEE635CF5310}" type="slidenum">
              <a:rPr lang="fr-FR" smtClean="0"/>
              <a:t>‹#›</a:t>
            </a:fld>
            <a:endParaRPr lang="fr-FR"/>
          </a:p>
        </p:txBody>
      </p:sp>
    </p:spTree>
    <p:extLst>
      <p:ext uri="{BB962C8B-B14F-4D97-AF65-F5344CB8AC3E}">
        <p14:creationId xmlns:p14="http://schemas.microsoft.com/office/powerpoint/2010/main" val="2834878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842C7208-2A28-864B-8F9A-65E559A8AE44}" type="datetimeFigureOut">
              <a:rPr lang="fr-FR" smtClean="0"/>
              <a:t>28/10/14</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72560902-CC4A-4E40-9289-DEE635CF5310}" type="slidenum">
              <a:rPr lang="fr-FR" smtClean="0"/>
              <a:t>‹#›</a:t>
            </a:fld>
            <a:endParaRPr lang="fr-FR"/>
          </a:p>
        </p:txBody>
      </p:sp>
    </p:spTree>
    <p:extLst>
      <p:ext uri="{BB962C8B-B14F-4D97-AF65-F5344CB8AC3E}">
        <p14:creationId xmlns:p14="http://schemas.microsoft.com/office/powerpoint/2010/main" val="14038202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842C7208-2A28-864B-8F9A-65E559A8AE44}" type="datetimeFigureOut">
              <a:rPr lang="fr-FR" smtClean="0"/>
              <a:t>28/10/14</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72560902-CC4A-4E40-9289-DEE635CF5310}" type="slidenum">
              <a:rPr lang="fr-FR" smtClean="0"/>
              <a:t>‹#›</a:t>
            </a:fld>
            <a:endParaRPr lang="fr-FR"/>
          </a:p>
        </p:txBody>
      </p:sp>
    </p:spTree>
    <p:extLst>
      <p:ext uri="{BB962C8B-B14F-4D97-AF65-F5344CB8AC3E}">
        <p14:creationId xmlns:p14="http://schemas.microsoft.com/office/powerpoint/2010/main" val="17819223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842C7208-2A28-864B-8F9A-65E559A8AE44}" type="datetimeFigureOut">
              <a:rPr lang="fr-FR" smtClean="0"/>
              <a:t>28/10/14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2560902-CC4A-4E40-9289-DEE635CF5310}" type="slidenum">
              <a:rPr lang="fr-FR" smtClean="0"/>
              <a:t>‹#›</a:t>
            </a:fld>
            <a:endParaRPr lang="fr-FR"/>
          </a:p>
        </p:txBody>
      </p:sp>
    </p:spTree>
    <p:extLst>
      <p:ext uri="{BB962C8B-B14F-4D97-AF65-F5344CB8AC3E}">
        <p14:creationId xmlns:p14="http://schemas.microsoft.com/office/powerpoint/2010/main" val="51393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842C7208-2A28-864B-8F9A-65E559A8AE44}" type="datetimeFigureOut">
              <a:rPr lang="fr-FR" smtClean="0"/>
              <a:t>28/10/14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2560902-CC4A-4E40-9289-DEE635CF5310}" type="slidenum">
              <a:rPr lang="fr-FR" smtClean="0"/>
              <a:t>‹#›</a:t>
            </a:fld>
            <a:endParaRPr lang="fr-FR"/>
          </a:p>
        </p:txBody>
      </p:sp>
    </p:spTree>
    <p:extLst>
      <p:ext uri="{BB962C8B-B14F-4D97-AF65-F5344CB8AC3E}">
        <p14:creationId xmlns:p14="http://schemas.microsoft.com/office/powerpoint/2010/main" val="14089217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42C7208-2A28-864B-8F9A-65E559A8AE44}" type="datetimeFigureOut">
              <a:rPr lang="fr-FR" smtClean="0"/>
              <a:t>28/10/14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2560902-CC4A-4E40-9289-DEE635CF5310}" type="slidenum">
              <a:rPr lang="fr-FR" smtClean="0"/>
              <a:t>‹#›</a:t>
            </a:fld>
            <a:endParaRPr lang="fr-FR"/>
          </a:p>
        </p:txBody>
      </p:sp>
    </p:spTree>
    <p:extLst>
      <p:ext uri="{BB962C8B-B14F-4D97-AF65-F5344CB8AC3E}">
        <p14:creationId xmlns:p14="http://schemas.microsoft.com/office/powerpoint/2010/main" val="14332134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42C7208-2A28-864B-8F9A-65E559A8AE44}" type="datetimeFigureOut">
              <a:rPr lang="fr-FR" smtClean="0"/>
              <a:t>28/10/14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2560902-CC4A-4E40-9289-DEE635CF5310}" type="slidenum">
              <a:rPr lang="fr-FR" smtClean="0"/>
              <a:t>‹#›</a:t>
            </a:fld>
            <a:endParaRPr lang="fr-FR"/>
          </a:p>
        </p:txBody>
      </p:sp>
    </p:spTree>
    <p:extLst>
      <p:ext uri="{BB962C8B-B14F-4D97-AF65-F5344CB8AC3E}">
        <p14:creationId xmlns:p14="http://schemas.microsoft.com/office/powerpoint/2010/main" val="176912388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2C7208-2A28-864B-8F9A-65E559A8AE44}" type="datetimeFigureOut">
              <a:rPr lang="fr-FR" smtClean="0"/>
              <a:t>28/10/14</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60902-CC4A-4E40-9289-DEE635CF5310}" type="slidenum">
              <a:rPr lang="fr-FR" smtClean="0"/>
              <a:t>‹#›</a:t>
            </a:fld>
            <a:endParaRPr lang="fr-FR"/>
          </a:p>
        </p:txBody>
      </p:sp>
    </p:spTree>
    <p:extLst>
      <p:ext uri="{BB962C8B-B14F-4D97-AF65-F5344CB8AC3E}">
        <p14:creationId xmlns:p14="http://schemas.microsoft.com/office/powerpoint/2010/main" val="19194884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image" Target="../media/image2.png"/><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4" Type="http://schemas.openxmlformats.org/officeDocument/2006/relationships/image" Target="../media/image6.png"/><Relationship Id="rId5" Type="http://schemas.openxmlformats.org/officeDocument/2006/relationships/image" Target="../media/image4.png"/><Relationship Id="rId6" Type="http://schemas.openxmlformats.org/officeDocument/2006/relationships/image" Target="../media/image7.jpg"/><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4" Type="http://schemas.openxmlformats.org/officeDocument/2006/relationships/image" Target="../media/image6.png"/><Relationship Id="rId5" Type="http://schemas.openxmlformats.org/officeDocument/2006/relationships/image" Target="../media/image4.png"/><Relationship Id="rId6" Type="http://schemas.openxmlformats.org/officeDocument/2006/relationships/image" Target="../media/image7.jpg"/><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4" Type="http://schemas.openxmlformats.org/officeDocument/2006/relationships/image" Target="../media/image6.png"/><Relationship Id="rId5" Type="http://schemas.openxmlformats.org/officeDocument/2006/relationships/image" Target="../media/image4.png"/><Relationship Id="rId6" Type="http://schemas.openxmlformats.org/officeDocument/2006/relationships/image" Target="../media/image7.jpg"/><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4" Type="http://schemas.openxmlformats.org/officeDocument/2006/relationships/image" Target="../media/image6.png"/><Relationship Id="rId5" Type="http://schemas.openxmlformats.org/officeDocument/2006/relationships/image" Target="../media/image4.png"/><Relationship Id="rId6" Type="http://schemas.openxmlformats.org/officeDocument/2006/relationships/image" Target="../media/image7.jpg"/><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4" Type="http://schemas.openxmlformats.org/officeDocument/2006/relationships/image" Target="../media/image4.png"/><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4.png"/><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10.png"/><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1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1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15.jp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jpeg"/><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jpeg"/><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3" Type="http://schemas.openxmlformats.org/officeDocument/2006/relationships/hyperlink" Target="mailto:aubertm@orchestraaa.com" TargetMode="External"/><Relationship Id="rId4" Type="http://schemas.openxmlformats.org/officeDocument/2006/relationships/image" Target="../media/image17.jpeg"/><Relationship Id="rId5" Type="http://schemas.openxmlformats.org/officeDocument/2006/relationships/image" Target="../media/image2.png"/><Relationship Id="rId1" Type="http://schemas.openxmlformats.org/officeDocument/2006/relationships/slideLayout" Target="../slideLayouts/slideLayout7.xml"/><Relationship Id="rId2" Type="http://schemas.openxmlformats.org/officeDocument/2006/relationships/hyperlink" Target="http://aura-dirigeants.orchestraaa.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lion-liberte.jpg"/>
          <p:cNvPicPr>
            <a:picLocks noChangeAspect="1"/>
          </p:cNvPicPr>
          <p:nvPr/>
        </p:nvPicPr>
        <p:blipFill rotWithShape="1">
          <a:blip r:embed="rId2">
            <a:extLst>
              <a:ext uri="{28A0092B-C50C-407E-A947-70E740481C1C}">
                <a14:useLocalDpi xmlns:a14="http://schemas.microsoft.com/office/drawing/2010/main" val="0"/>
              </a:ext>
            </a:extLst>
          </a:blip>
          <a:srcRect t="12723" b="37952"/>
          <a:stretch/>
        </p:blipFill>
        <p:spPr>
          <a:xfrm>
            <a:off x="-93037" y="0"/>
            <a:ext cx="9237037" cy="6858000"/>
          </a:xfrm>
          <a:prstGeom prst="rect">
            <a:avLst/>
          </a:prstGeom>
        </p:spPr>
      </p:pic>
      <p:pic>
        <p:nvPicPr>
          <p:cNvPr id="7" name="Image 6" descr="logo AURA site web.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652407"/>
            <a:ext cx="9144000" cy="800100"/>
          </a:xfrm>
          <a:prstGeom prst="rect">
            <a:avLst/>
          </a:prstGeom>
        </p:spPr>
      </p:pic>
    </p:spTree>
    <p:extLst>
      <p:ext uri="{BB962C8B-B14F-4D97-AF65-F5344CB8AC3E}">
        <p14:creationId xmlns:p14="http://schemas.microsoft.com/office/powerpoint/2010/main" val="3009898668"/>
      </p:ext>
    </p:extLst>
  </p:cSld>
  <p:clrMapOvr>
    <a:masterClrMapping/>
  </p:clrMapOvr>
  <p:transition xmlns:p14="http://schemas.microsoft.com/office/powerpoint/2010/main" advClick="0" advTm="20000">
    <p:cut thruBlk="1"/>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65000"/>
            <a:alpha val="95000"/>
          </a:schemeClr>
        </a:solidFill>
        <a:effectLst/>
      </p:bgPr>
    </p:bg>
    <p:spTree>
      <p:nvGrpSpPr>
        <p:cNvPr id="1" name=""/>
        <p:cNvGrpSpPr/>
        <p:nvPr/>
      </p:nvGrpSpPr>
      <p:grpSpPr>
        <a:xfrm>
          <a:off x="0" y="0"/>
          <a:ext cx="0" cy="0"/>
          <a:chOff x="0" y="0"/>
          <a:chExt cx="0" cy="0"/>
        </a:xfrm>
      </p:grpSpPr>
      <p:pic>
        <p:nvPicPr>
          <p:cNvPr id="2" name="Image 1" descr="new corporate communication channels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0961"/>
            <a:ext cx="9144000" cy="6469298"/>
          </a:xfrm>
          <a:prstGeom prst="rect">
            <a:avLst/>
          </a:prstGeom>
        </p:spPr>
      </p:pic>
    </p:spTree>
    <p:extLst>
      <p:ext uri="{BB962C8B-B14F-4D97-AF65-F5344CB8AC3E}">
        <p14:creationId xmlns:p14="http://schemas.microsoft.com/office/powerpoint/2010/main" val="1529426875"/>
      </p:ext>
    </p:extLst>
  </p:cSld>
  <p:clrMapOvr>
    <a:masterClrMapping/>
  </p:clrMapOvr>
  <p:transition xmlns:p14="http://schemas.microsoft.com/office/powerpoint/2010/main" advClick="0" advTm="20000">
    <p:cut thruBlk="1"/>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4" name="Image 13" descr="logo-oaaa-blc.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548313"/>
            <a:ext cx="508000" cy="546100"/>
          </a:xfrm>
          <a:prstGeom prst="rect">
            <a:avLst/>
          </a:prstGeom>
        </p:spPr>
      </p:pic>
      <p:sp>
        <p:nvSpPr>
          <p:cNvPr id="15" name="ZoneTexte 14"/>
          <p:cNvSpPr txBox="1"/>
          <p:nvPr/>
        </p:nvSpPr>
        <p:spPr>
          <a:xfrm>
            <a:off x="483340" y="5379331"/>
            <a:ext cx="5679093" cy="1077218"/>
          </a:xfrm>
          <a:prstGeom prst="rect">
            <a:avLst/>
          </a:prstGeom>
          <a:noFill/>
        </p:spPr>
        <p:txBody>
          <a:bodyPr wrap="none" rtlCol="0">
            <a:spAutoFit/>
          </a:bodyPr>
          <a:lstStyle/>
          <a:p>
            <a:r>
              <a:rPr lang="fr-FR" sz="4800" b="1" dirty="0" smtClean="0">
                <a:solidFill>
                  <a:schemeClr val="bg1">
                    <a:lumMod val="75000"/>
                  </a:schemeClr>
                </a:solidFill>
                <a:latin typeface="Grotesque MT Std"/>
                <a:cs typeface="Grotesque MT Std"/>
              </a:rPr>
              <a:t>ORCHESTRAAA</a:t>
            </a:r>
            <a:br>
              <a:rPr lang="fr-FR" sz="4800" b="1" dirty="0" smtClean="0">
                <a:solidFill>
                  <a:schemeClr val="bg1">
                    <a:lumMod val="75000"/>
                  </a:schemeClr>
                </a:solidFill>
                <a:latin typeface="Grotesque MT Std"/>
                <a:cs typeface="Grotesque MT Std"/>
              </a:rPr>
            </a:br>
            <a:r>
              <a:rPr lang="fr-FR" sz="1600" spc="600" dirty="0" smtClean="0">
                <a:solidFill>
                  <a:schemeClr val="bg1">
                    <a:lumMod val="75000"/>
                  </a:schemeClr>
                </a:solidFill>
                <a:latin typeface="Grotesque MT Std"/>
                <a:cs typeface="Grotesque MT Std"/>
              </a:rPr>
              <a:t>LET’S PLAY TOGETHER</a:t>
            </a:r>
            <a:endParaRPr lang="fr-FR" sz="1600" spc="600" dirty="0">
              <a:solidFill>
                <a:schemeClr val="bg1">
                  <a:lumMod val="75000"/>
                </a:schemeClr>
              </a:solidFill>
              <a:latin typeface="Grotesque MT Std"/>
              <a:cs typeface="Grotesque MT Std"/>
            </a:endParaRPr>
          </a:p>
        </p:txBody>
      </p:sp>
      <p:pic>
        <p:nvPicPr>
          <p:cNvPr id="17" name="Image 16" descr="Depositphotos_3643214_original.jpg"/>
          <p:cNvPicPr>
            <a:picLocks noChangeAspect="1"/>
          </p:cNvPicPr>
          <p:nvPr/>
        </p:nvPicPr>
        <p:blipFill rotWithShape="1">
          <a:blip>
            <a:extLst>
              <a:ext uri="{28A0092B-C50C-407E-A947-70E740481C1C}">
                <a14:useLocalDpi xmlns:a14="http://schemas.microsoft.com/office/drawing/2010/main" val="0"/>
              </a:ext>
            </a:extLst>
          </a:blip>
          <a:srcRect l="25090" t="48209" r="19701" b="9641"/>
          <a:stretch/>
        </p:blipFill>
        <p:spPr>
          <a:xfrm>
            <a:off x="0" y="0"/>
            <a:ext cx="9144000" cy="4696042"/>
          </a:xfrm>
          <a:prstGeom prst="rect">
            <a:avLst/>
          </a:prstGeom>
        </p:spPr>
      </p:pic>
    </p:spTree>
    <p:extLst>
      <p:ext uri="{BB962C8B-B14F-4D97-AF65-F5344CB8AC3E}">
        <p14:creationId xmlns:p14="http://schemas.microsoft.com/office/powerpoint/2010/main" val="3905956312"/>
      </p:ext>
    </p:extLst>
  </p:cSld>
  <p:clrMapOvr>
    <a:masterClrMapping/>
  </p:clrMapOvr>
  <p:transition xmlns:p14="http://schemas.microsoft.com/office/powerpoint/2010/main" advClick="0" advTm="20000">
    <p:cut thruBlk="1"/>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lion-liberte.jpg"/>
          <p:cNvPicPr>
            <a:picLocks noChangeAspect="1"/>
          </p:cNvPicPr>
          <p:nvPr/>
        </p:nvPicPr>
        <p:blipFill rotWithShape="1">
          <a:blip r:embed="rId3">
            <a:extLst>
              <a:ext uri="{28A0092B-C50C-407E-A947-70E740481C1C}">
                <a14:useLocalDpi xmlns:a14="http://schemas.microsoft.com/office/drawing/2010/main" val="0"/>
              </a:ext>
            </a:extLst>
          </a:blip>
          <a:srcRect t="12723" b="37952"/>
          <a:stretch/>
        </p:blipFill>
        <p:spPr>
          <a:xfrm>
            <a:off x="-93037" y="0"/>
            <a:ext cx="9237037" cy="6858000"/>
          </a:xfrm>
          <a:prstGeom prst="rect">
            <a:avLst/>
          </a:prstGeom>
        </p:spPr>
      </p:pic>
      <p:pic>
        <p:nvPicPr>
          <p:cNvPr id="7" name="Image 6" descr="logo AURA site web.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652407"/>
            <a:ext cx="9144000" cy="800100"/>
          </a:xfrm>
          <a:prstGeom prst="rect">
            <a:avLst/>
          </a:prstGeom>
        </p:spPr>
      </p:pic>
    </p:spTree>
    <p:extLst>
      <p:ext uri="{BB962C8B-B14F-4D97-AF65-F5344CB8AC3E}">
        <p14:creationId xmlns:p14="http://schemas.microsoft.com/office/powerpoint/2010/main" val="1966344253"/>
      </p:ext>
    </p:extLst>
  </p:cSld>
  <p:clrMapOvr>
    <a:masterClrMapping/>
  </p:clrMapOvr>
  <p:transition xmlns:p14="http://schemas.microsoft.com/office/powerpoint/2010/main" advClick="0" advTm="20000">
    <p:cut thruBlk="1"/>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 name="Image 10" descr="sandrine-carloni.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97" y="2372506"/>
            <a:ext cx="5443685" cy="2612969"/>
          </a:xfrm>
          <a:prstGeom prst="rect">
            <a:avLst/>
          </a:prstGeom>
        </p:spPr>
      </p:pic>
      <p:pic>
        <p:nvPicPr>
          <p:cNvPr id="9" name="Image 8" descr="marina-aubert-reflets-de-soi-e-04s.ps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5422988" cy="2603034"/>
          </a:xfrm>
          <a:prstGeom prst="rect">
            <a:avLst/>
          </a:prstGeom>
        </p:spPr>
      </p:pic>
      <p:pic>
        <p:nvPicPr>
          <p:cNvPr id="13" name="Image 12" descr="logo-oaaa-blc.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548313"/>
            <a:ext cx="508000" cy="546100"/>
          </a:xfrm>
          <a:prstGeom prst="rect">
            <a:avLst/>
          </a:prstGeom>
        </p:spPr>
      </p:pic>
      <p:sp>
        <p:nvSpPr>
          <p:cNvPr id="16" name="ZoneTexte 15"/>
          <p:cNvSpPr txBox="1"/>
          <p:nvPr/>
        </p:nvSpPr>
        <p:spPr>
          <a:xfrm>
            <a:off x="483340" y="5379331"/>
            <a:ext cx="5679093" cy="1077218"/>
          </a:xfrm>
          <a:prstGeom prst="rect">
            <a:avLst/>
          </a:prstGeom>
          <a:noFill/>
        </p:spPr>
        <p:txBody>
          <a:bodyPr wrap="none" rtlCol="0">
            <a:spAutoFit/>
          </a:bodyPr>
          <a:lstStyle/>
          <a:p>
            <a:r>
              <a:rPr lang="fr-FR" sz="4800" b="1" dirty="0" smtClean="0">
                <a:solidFill>
                  <a:schemeClr val="bg1">
                    <a:lumMod val="75000"/>
                  </a:schemeClr>
                </a:solidFill>
                <a:latin typeface="Grotesque MT Std"/>
                <a:cs typeface="Grotesque MT Std"/>
              </a:rPr>
              <a:t>ORCHESTRAAA</a:t>
            </a:r>
            <a:br>
              <a:rPr lang="fr-FR" sz="4800" b="1" dirty="0" smtClean="0">
                <a:solidFill>
                  <a:schemeClr val="bg1">
                    <a:lumMod val="75000"/>
                  </a:schemeClr>
                </a:solidFill>
                <a:latin typeface="Grotesque MT Std"/>
                <a:cs typeface="Grotesque MT Std"/>
              </a:rPr>
            </a:br>
            <a:r>
              <a:rPr lang="fr-FR" sz="1600" spc="600" dirty="0" smtClean="0">
                <a:solidFill>
                  <a:schemeClr val="bg1">
                    <a:lumMod val="75000"/>
                  </a:schemeClr>
                </a:solidFill>
                <a:latin typeface="Grotesque MT Std"/>
                <a:cs typeface="Grotesque MT Std"/>
              </a:rPr>
              <a:t>LET’S PLAY TOGETHER</a:t>
            </a:r>
            <a:endParaRPr lang="fr-FR" sz="1600" spc="600" dirty="0">
              <a:solidFill>
                <a:schemeClr val="bg1">
                  <a:lumMod val="75000"/>
                </a:schemeClr>
              </a:solidFill>
              <a:latin typeface="Grotesque MT Std"/>
              <a:cs typeface="Grotesque MT Std"/>
            </a:endParaRPr>
          </a:p>
        </p:txBody>
      </p:sp>
      <p:sp>
        <p:nvSpPr>
          <p:cNvPr id="2" name="ZoneTexte 1"/>
          <p:cNvSpPr txBox="1"/>
          <p:nvPr/>
        </p:nvSpPr>
        <p:spPr>
          <a:xfrm>
            <a:off x="6583826" y="3182638"/>
            <a:ext cx="1403637" cy="369332"/>
          </a:xfrm>
          <a:prstGeom prst="rect">
            <a:avLst/>
          </a:prstGeom>
          <a:solidFill>
            <a:srgbClr val="FFFF00"/>
          </a:solidFill>
        </p:spPr>
        <p:txBody>
          <a:bodyPr wrap="none" rtlCol="0">
            <a:spAutoFit/>
          </a:bodyPr>
          <a:lstStyle/>
          <a:p>
            <a:r>
              <a:rPr lang="fr-FR"/>
              <a:t>David Vellut</a:t>
            </a:r>
          </a:p>
        </p:txBody>
      </p:sp>
      <p:pic>
        <p:nvPicPr>
          <p:cNvPr id="3" name="Image 2" descr="david-vellut.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13795" y="0"/>
            <a:ext cx="3730206" cy="4973608"/>
          </a:xfrm>
          <a:prstGeom prst="rect">
            <a:avLst/>
          </a:prstGeom>
        </p:spPr>
      </p:pic>
    </p:spTree>
    <p:extLst>
      <p:ext uri="{BB962C8B-B14F-4D97-AF65-F5344CB8AC3E}">
        <p14:creationId xmlns:p14="http://schemas.microsoft.com/office/powerpoint/2010/main" val="817494099"/>
      </p:ext>
    </p:extLst>
  </p:cSld>
  <p:clrMapOvr>
    <a:masterClrMapping/>
  </p:clrMapOvr>
  <p:transition xmlns:p14="http://schemas.microsoft.com/office/powerpoint/2010/main" advClick="0" advTm="20000">
    <p:cut thruBlk="1"/>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0697" y="0"/>
            <a:ext cx="9164698"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pic>
        <p:nvPicPr>
          <p:cNvPr id="11" name="Image 10" descr="sandrine-carloni.jpg"/>
          <p:cNvPicPr>
            <a:picLocks noChangeAspect="1"/>
          </p:cNvPicPr>
          <p:nvPr/>
        </p:nvPicPr>
        <p:blipFill>
          <a:blip r:embed="rId3">
            <a:grayscl/>
            <a:extLst>
              <a:ext uri="{28A0092B-C50C-407E-A947-70E740481C1C}">
                <a14:useLocalDpi xmlns:a14="http://schemas.microsoft.com/office/drawing/2010/main" val="0"/>
              </a:ext>
            </a:extLst>
          </a:blip>
          <a:stretch>
            <a:fillRect/>
          </a:stretch>
        </p:blipFill>
        <p:spPr>
          <a:xfrm>
            <a:off x="-20697" y="2372506"/>
            <a:ext cx="5443685" cy="2612969"/>
          </a:xfrm>
          <a:prstGeom prst="rect">
            <a:avLst/>
          </a:prstGeom>
        </p:spPr>
      </p:pic>
      <p:pic>
        <p:nvPicPr>
          <p:cNvPr id="9" name="Image 8" descr="marina-aubert-reflets-de-soi-e-04s.ps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5422988" cy="2603034"/>
          </a:xfrm>
          <a:prstGeom prst="rect">
            <a:avLst/>
          </a:prstGeom>
        </p:spPr>
      </p:pic>
      <p:pic>
        <p:nvPicPr>
          <p:cNvPr id="13" name="Image 12" descr="logo-oaaa-blc.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548313"/>
            <a:ext cx="508000" cy="546100"/>
          </a:xfrm>
          <a:prstGeom prst="rect">
            <a:avLst/>
          </a:prstGeom>
        </p:spPr>
      </p:pic>
      <p:sp>
        <p:nvSpPr>
          <p:cNvPr id="16" name="ZoneTexte 15"/>
          <p:cNvSpPr txBox="1"/>
          <p:nvPr/>
        </p:nvSpPr>
        <p:spPr>
          <a:xfrm>
            <a:off x="483340" y="5379331"/>
            <a:ext cx="5679093" cy="1077218"/>
          </a:xfrm>
          <a:prstGeom prst="rect">
            <a:avLst/>
          </a:prstGeom>
          <a:noFill/>
        </p:spPr>
        <p:txBody>
          <a:bodyPr wrap="none" rtlCol="0">
            <a:spAutoFit/>
          </a:bodyPr>
          <a:lstStyle/>
          <a:p>
            <a:r>
              <a:rPr lang="fr-FR" sz="4800" b="1" dirty="0" smtClean="0">
                <a:solidFill>
                  <a:schemeClr val="bg1">
                    <a:lumMod val="75000"/>
                  </a:schemeClr>
                </a:solidFill>
                <a:latin typeface="Grotesque MT Std"/>
                <a:cs typeface="Grotesque MT Std"/>
              </a:rPr>
              <a:t>ORCHESTRAAA</a:t>
            </a:r>
            <a:br>
              <a:rPr lang="fr-FR" sz="4800" b="1" dirty="0" smtClean="0">
                <a:solidFill>
                  <a:schemeClr val="bg1">
                    <a:lumMod val="75000"/>
                  </a:schemeClr>
                </a:solidFill>
                <a:latin typeface="Grotesque MT Std"/>
                <a:cs typeface="Grotesque MT Std"/>
              </a:rPr>
            </a:br>
            <a:r>
              <a:rPr lang="fr-FR" sz="1600" spc="600" dirty="0" smtClean="0">
                <a:solidFill>
                  <a:schemeClr val="bg1">
                    <a:lumMod val="75000"/>
                  </a:schemeClr>
                </a:solidFill>
                <a:latin typeface="Grotesque MT Std"/>
                <a:cs typeface="Grotesque MT Std"/>
              </a:rPr>
              <a:t>LET’S PLAY TOGETHER</a:t>
            </a:r>
            <a:endParaRPr lang="fr-FR" sz="1600" spc="600" dirty="0">
              <a:solidFill>
                <a:schemeClr val="bg1">
                  <a:lumMod val="75000"/>
                </a:schemeClr>
              </a:solidFill>
              <a:latin typeface="Grotesque MT Std"/>
              <a:cs typeface="Grotesque MT Std"/>
            </a:endParaRPr>
          </a:p>
        </p:txBody>
      </p:sp>
      <p:sp>
        <p:nvSpPr>
          <p:cNvPr id="2" name="ZoneTexte 1"/>
          <p:cNvSpPr txBox="1"/>
          <p:nvPr/>
        </p:nvSpPr>
        <p:spPr>
          <a:xfrm>
            <a:off x="6583826" y="3182638"/>
            <a:ext cx="1403637" cy="369332"/>
          </a:xfrm>
          <a:prstGeom prst="rect">
            <a:avLst/>
          </a:prstGeom>
          <a:solidFill>
            <a:srgbClr val="FFFF00"/>
          </a:solidFill>
        </p:spPr>
        <p:txBody>
          <a:bodyPr wrap="none" rtlCol="0">
            <a:spAutoFit/>
          </a:bodyPr>
          <a:lstStyle/>
          <a:p>
            <a:r>
              <a:rPr lang="fr-FR"/>
              <a:t>David Vellut</a:t>
            </a:r>
          </a:p>
        </p:txBody>
      </p:sp>
      <p:pic>
        <p:nvPicPr>
          <p:cNvPr id="3" name="Image 2" descr="david-vellut.jpg"/>
          <p:cNvPicPr>
            <a:picLocks noChangeAspect="1"/>
          </p:cNvPicPr>
          <p:nvPr/>
        </p:nvPicPr>
        <p:blipFill>
          <a:blip r:embed="rId6">
            <a:grayscl/>
            <a:extLst>
              <a:ext uri="{28A0092B-C50C-407E-A947-70E740481C1C}">
                <a14:useLocalDpi xmlns:a14="http://schemas.microsoft.com/office/drawing/2010/main" val="0"/>
              </a:ext>
            </a:extLst>
          </a:blip>
          <a:stretch>
            <a:fillRect/>
          </a:stretch>
        </p:blipFill>
        <p:spPr>
          <a:xfrm>
            <a:off x="5413795" y="0"/>
            <a:ext cx="3730206" cy="4973608"/>
          </a:xfrm>
          <a:prstGeom prst="rect">
            <a:avLst/>
          </a:prstGeom>
        </p:spPr>
      </p:pic>
    </p:spTree>
    <p:extLst>
      <p:ext uri="{BB962C8B-B14F-4D97-AF65-F5344CB8AC3E}">
        <p14:creationId xmlns:p14="http://schemas.microsoft.com/office/powerpoint/2010/main" val="3143588611"/>
      </p:ext>
    </p:extLst>
  </p:cSld>
  <p:clrMapOvr>
    <a:masterClrMapping/>
  </p:clrMapOvr>
  <p:transition xmlns:p14="http://schemas.microsoft.com/office/powerpoint/2010/main" advClick="0" advTm="20000">
    <p:cut thruBlk="1"/>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0697" y="0"/>
            <a:ext cx="9164698"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pic>
        <p:nvPicPr>
          <p:cNvPr id="11" name="Image 10" descr="sandrine-carloni.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97" y="2372506"/>
            <a:ext cx="5443685" cy="2612969"/>
          </a:xfrm>
          <a:prstGeom prst="rect">
            <a:avLst/>
          </a:prstGeom>
        </p:spPr>
      </p:pic>
      <p:pic>
        <p:nvPicPr>
          <p:cNvPr id="9" name="Image 8" descr="marina-aubert-reflets-de-soi-e-04s.psd"/>
          <p:cNvPicPr>
            <a:picLocks noChangeAspect="1"/>
          </p:cNvPicPr>
          <p:nvPr/>
        </p:nvPicPr>
        <p:blipFill>
          <a:blip r:embed="rId4">
            <a:grayscl/>
            <a:extLst>
              <a:ext uri="{28A0092B-C50C-407E-A947-70E740481C1C}">
                <a14:useLocalDpi xmlns:a14="http://schemas.microsoft.com/office/drawing/2010/main" val="0"/>
              </a:ext>
            </a:extLst>
          </a:blip>
          <a:stretch>
            <a:fillRect/>
          </a:stretch>
        </p:blipFill>
        <p:spPr>
          <a:xfrm>
            <a:off x="0" y="0"/>
            <a:ext cx="5422988" cy="2603034"/>
          </a:xfrm>
          <a:prstGeom prst="rect">
            <a:avLst/>
          </a:prstGeom>
        </p:spPr>
      </p:pic>
      <p:pic>
        <p:nvPicPr>
          <p:cNvPr id="13" name="Image 12" descr="logo-oaaa-blc.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548313"/>
            <a:ext cx="508000" cy="546100"/>
          </a:xfrm>
          <a:prstGeom prst="rect">
            <a:avLst/>
          </a:prstGeom>
        </p:spPr>
      </p:pic>
      <p:sp>
        <p:nvSpPr>
          <p:cNvPr id="16" name="ZoneTexte 15"/>
          <p:cNvSpPr txBox="1"/>
          <p:nvPr/>
        </p:nvSpPr>
        <p:spPr>
          <a:xfrm>
            <a:off x="483340" y="5379331"/>
            <a:ext cx="5679093" cy="1077218"/>
          </a:xfrm>
          <a:prstGeom prst="rect">
            <a:avLst/>
          </a:prstGeom>
          <a:noFill/>
        </p:spPr>
        <p:txBody>
          <a:bodyPr wrap="none" rtlCol="0">
            <a:spAutoFit/>
          </a:bodyPr>
          <a:lstStyle/>
          <a:p>
            <a:r>
              <a:rPr lang="fr-FR" sz="4800" b="1" dirty="0" smtClean="0">
                <a:solidFill>
                  <a:schemeClr val="bg1">
                    <a:lumMod val="75000"/>
                  </a:schemeClr>
                </a:solidFill>
                <a:latin typeface="Grotesque MT Std"/>
                <a:cs typeface="Grotesque MT Std"/>
              </a:rPr>
              <a:t>ORCHESTRAAA</a:t>
            </a:r>
            <a:br>
              <a:rPr lang="fr-FR" sz="4800" b="1" dirty="0" smtClean="0">
                <a:solidFill>
                  <a:schemeClr val="bg1">
                    <a:lumMod val="75000"/>
                  </a:schemeClr>
                </a:solidFill>
                <a:latin typeface="Grotesque MT Std"/>
                <a:cs typeface="Grotesque MT Std"/>
              </a:rPr>
            </a:br>
            <a:r>
              <a:rPr lang="fr-FR" sz="1600" spc="600" dirty="0" smtClean="0">
                <a:solidFill>
                  <a:schemeClr val="bg1">
                    <a:lumMod val="75000"/>
                  </a:schemeClr>
                </a:solidFill>
                <a:latin typeface="Grotesque MT Std"/>
                <a:cs typeface="Grotesque MT Std"/>
              </a:rPr>
              <a:t>LET’S PLAY TOGETHER</a:t>
            </a:r>
            <a:endParaRPr lang="fr-FR" sz="1600" spc="600" dirty="0">
              <a:solidFill>
                <a:schemeClr val="bg1">
                  <a:lumMod val="75000"/>
                </a:schemeClr>
              </a:solidFill>
              <a:latin typeface="Grotesque MT Std"/>
              <a:cs typeface="Grotesque MT Std"/>
            </a:endParaRPr>
          </a:p>
        </p:txBody>
      </p:sp>
      <p:sp>
        <p:nvSpPr>
          <p:cNvPr id="2" name="ZoneTexte 1"/>
          <p:cNvSpPr txBox="1"/>
          <p:nvPr/>
        </p:nvSpPr>
        <p:spPr>
          <a:xfrm>
            <a:off x="6583826" y="3182638"/>
            <a:ext cx="1403637" cy="369332"/>
          </a:xfrm>
          <a:prstGeom prst="rect">
            <a:avLst/>
          </a:prstGeom>
          <a:solidFill>
            <a:srgbClr val="FFFF00"/>
          </a:solidFill>
        </p:spPr>
        <p:txBody>
          <a:bodyPr wrap="none" rtlCol="0">
            <a:spAutoFit/>
          </a:bodyPr>
          <a:lstStyle/>
          <a:p>
            <a:r>
              <a:rPr lang="fr-FR"/>
              <a:t>David Vellut</a:t>
            </a:r>
          </a:p>
        </p:txBody>
      </p:sp>
      <p:pic>
        <p:nvPicPr>
          <p:cNvPr id="3" name="Image 2" descr="david-vellut.jpg"/>
          <p:cNvPicPr>
            <a:picLocks noChangeAspect="1"/>
          </p:cNvPicPr>
          <p:nvPr/>
        </p:nvPicPr>
        <p:blipFill>
          <a:blip r:embed="rId6">
            <a:grayscl/>
            <a:extLst>
              <a:ext uri="{28A0092B-C50C-407E-A947-70E740481C1C}">
                <a14:useLocalDpi xmlns:a14="http://schemas.microsoft.com/office/drawing/2010/main" val="0"/>
              </a:ext>
            </a:extLst>
          </a:blip>
          <a:stretch>
            <a:fillRect/>
          </a:stretch>
        </p:blipFill>
        <p:spPr>
          <a:xfrm>
            <a:off x="5413795" y="0"/>
            <a:ext cx="3730206" cy="4973608"/>
          </a:xfrm>
          <a:prstGeom prst="rect">
            <a:avLst/>
          </a:prstGeom>
        </p:spPr>
      </p:pic>
    </p:spTree>
    <p:extLst>
      <p:ext uri="{BB962C8B-B14F-4D97-AF65-F5344CB8AC3E}">
        <p14:creationId xmlns:p14="http://schemas.microsoft.com/office/powerpoint/2010/main" val="568623945"/>
      </p:ext>
    </p:extLst>
  </p:cSld>
  <p:clrMapOvr>
    <a:masterClrMapping/>
  </p:clrMapOvr>
  <p:transition xmlns:p14="http://schemas.microsoft.com/office/powerpoint/2010/main" advClick="0" advTm="20000">
    <p:cut thruBlk="1"/>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697" y="0"/>
            <a:ext cx="9164698"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pic>
        <p:nvPicPr>
          <p:cNvPr id="11" name="Image 10" descr="sandrine-carloni.jpg"/>
          <p:cNvPicPr>
            <a:picLocks noChangeAspect="1"/>
          </p:cNvPicPr>
          <p:nvPr/>
        </p:nvPicPr>
        <p:blipFill>
          <a:blip r:embed="rId3">
            <a:grayscl/>
            <a:extLst>
              <a:ext uri="{28A0092B-C50C-407E-A947-70E740481C1C}">
                <a14:useLocalDpi xmlns:a14="http://schemas.microsoft.com/office/drawing/2010/main" val="0"/>
              </a:ext>
            </a:extLst>
          </a:blip>
          <a:stretch>
            <a:fillRect/>
          </a:stretch>
        </p:blipFill>
        <p:spPr>
          <a:xfrm>
            <a:off x="-20697" y="2372506"/>
            <a:ext cx="5443685" cy="2612969"/>
          </a:xfrm>
          <a:prstGeom prst="rect">
            <a:avLst/>
          </a:prstGeom>
        </p:spPr>
      </p:pic>
      <p:pic>
        <p:nvPicPr>
          <p:cNvPr id="9" name="Image 8" descr="marina-aubert-reflets-de-soi-e-04s.psd"/>
          <p:cNvPicPr>
            <a:picLocks noChangeAspect="1"/>
          </p:cNvPicPr>
          <p:nvPr/>
        </p:nvPicPr>
        <p:blipFill>
          <a:blip r:embed="rId4">
            <a:grayscl/>
            <a:extLst>
              <a:ext uri="{28A0092B-C50C-407E-A947-70E740481C1C}">
                <a14:useLocalDpi xmlns:a14="http://schemas.microsoft.com/office/drawing/2010/main" val="0"/>
              </a:ext>
            </a:extLst>
          </a:blip>
          <a:stretch>
            <a:fillRect/>
          </a:stretch>
        </p:blipFill>
        <p:spPr>
          <a:xfrm>
            <a:off x="0" y="0"/>
            <a:ext cx="5422988" cy="2603034"/>
          </a:xfrm>
          <a:prstGeom prst="rect">
            <a:avLst/>
          </a:prstGeom>
        </p:spPr>
      </p:pic>
      <p:pic>
        <p:nvPicPr>
          <p:cNvPr id="13" name="Image 12" descr="logo-oaaa-blc.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548313"/>
            <a:ext cx="508000" cy="546100"/>
          </a:xfrm>
          <a:prstGeom prst="rect">
            <a:avLst/>
          </a:prstGeom>
        </p:spPr>
      </p:pic>
      <p:sp>
        <p:nvSpPr>
          <p:cNvPr id="16" name="ZoneTexte 15"/>
          <p:cNvSpPr txBox="1"/>
          <p:nvPr/>
        </p:nvSpPr>
        <p:spPr>
          <a:xfrm>
            <a:off x="483340" y="5379331"/>
            <a:ext cx="5679093" cy="1077218"/>
          </a:xfrm>
          <a:prstGeom prst="rect">
            <a:avLst/>
          </a:prstGeom>
          <a:noFill/>
        </p:spPr>
        <p:txBody>
          <a:bodyPr wrap="none" rtlCol="0">
            <a:spAutoFit/>
          </a:bodyPr>
          <a:lstStyle/>
          <a:p>
            <a:r>
              <a:rPr lang="fr-FR" sz="4800" b="1" dirty="0" smtClean="0">
                <a:solidFill>
                  <a:schemeClr val="bg1">
                    <a:lumMod val="75000"/>
                  </a:schemeClr>
                </a:solidFill>
                <a:latin typeface="Grotesque MT Std"/>
                <a:cs typeface="Grotesque MT Std"/>
              </a:rPr>
              <a:t>ORCHESTRAAA</a:t>
            </a:r>
            <a:br>
              <a:rPr lang="fr-FR" sz="4800" b="1" dirty="0" smtClean="0">
                <a:solidFill>
                  <a:schemeClr val="bg1">
                    <a:lumMod val="75000"/>
                  </a:schemeClr>
                </a:solidFill>
                <a:latin typeface="Grotesque MT Std"/>
                <a:cs typeface="Grotesque MT Std"/>
              </a:rPr>
            </a:br>
            <a:r>
              <a:rPr lang="fr-FR" sz="1600" spc="600" dirty="0" smtClean="0">
                <a:solidFill>
                  <a:schemeClr val="bg1">
                    <a:lumMod val="75000"/>
                  </a:schemeClr>
                </a:solidFill>
                <a:latin typeface="Grotesque MT Std"/>
                <a:cs typeface="Grotesque MT Std"/>
              </a:rPr>
              <a:t>LET’S PLAY TOGETHER</a:t>
            </a:r>
            <a:endParaRPr lang="fr-FR" sz="1600" spc="600" dirty="0">
              <a:solidFill>
                <a:schemeClr val="bg1">
                  <a:lumMod val="75000"/>
                </a:schemeClr>
              </a:solidFill>
              <a:latin typeface="Grotesque MT Std"/>
              <a:cs typeface="Grotesque MT Std"/>
            </a:endParaRPr>
          </a:p>
        </p:txBody>
      </p:sp>
      <p:sp>
        <p:nvSpPr>
          <p:cNvPr id="2" name="ZoneTexte 1"/>
          <p:cNvSpPr txBox="1"/>
          <p:nvPr/>
        </p:nvSpPr>
        <p:spPr>
          <a:xfrm>
            <a:off x="6583826" y="3182638"/>
            <a:ext cx="1403637" cy="369332"/>
          </a:xfrm>
          <a:prstGeom prst="rect">
            <a:avLst/>
          </a:prstGeom>
          <a:solidFill>
            <a:srgbClr val="FFFF00"/>
          </a:solidFill>
        </p:spPr>
        <p:txBody>
          <a:bodyPr wrap="none" rtlCol="0">
            <a:spAutoFit/>
          </a:bodyPr>
          <a:lstStyle/>
          <a:p>
            <a:r>
              <a:rPr lang="fr-FR"/>
              <a:t>David Vellut</a:t>
            </a:r>
          </a:p>
        </p:txBody>
      </p:sp>
      <p:pic>
        <p:nvPicPr>
          <p:cNvPr id="3" name="Image 2" descr="david-vellut.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13795" y="0"/>
            <a:ext cx="3730206" cy="4973608"/>
          </a:xfrm>
          <a:prstGeom prst="rect">
            <a:avLst/>
          </a:prstGeom>
        </p:spPr>
      </p:pic>
    </p:spTree>
    <p:extLst>
      <p:ext uri="{BB962C8B-B14F-4D97-AF65-F5344CB8AC3E}">
        <p14:creationId xmlns:p14="http://schemas.microsoft.com/office/powerpoint/2010/main" val="1026311517"/>
      </p:ext>
    </p:extLst>
  </p:cSld>
  <p:clrMapOvr>
    <a:masterClrMapping/>
  </p:clrMapOvr>
  <p:transition xmlns:p14="http://schemas.microsoft.com/office/powerpoint/2010/main" advClick="0" advTm="20000">
    <p:cut thruBlk="1"/>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Image 2" descr="lion-liberte-yeux.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4492625"/>
          </a:xfrm>
          <a:prstGeom prst="rect">
            <a:avLst/>
          </a:prstGeom>
        </p:spPr>
      </p:pic>
      <p:sp>
        <p:nvSpPr>
          <p:cNvPr id="4" name="ZoneTexte 3"/>
          <p:cNvSpPr txBox="1"/>
          <p:nvPr/>
        </p:nvSpPr>
        <p:spPr>
          <a:xfrm>
            <a:off x="483340" y="5379331"/>
            <a:ext cx="3089461" cy="830997"/>
          </a:xfrm>
          <a:prstGeom prst="rect">
            <a:avLst/>
          </a:prstGeom>
          <a:noFill/>
        </p:spPr>
        <p:txBody>
          <a:bodyPr wrap="none" rtlCol="0">
            <a:spAutoFit/>
          </a:bodyPr>
          <a:lstStyle/>
          <a:p>
            <a:r>
              <a:rPr lang="fr-FR" sz="4800" b="1" dirty="0" smtClean="0">
                <a:solidFill>
                  <a:schemeClr val="bg1"/>
                </a:solidFill>
                <a:latin typeface="Grotesque MT Std"/>
                <a:cs typeface="Grotesque MT Std"/>
              </a:rPr>
              <a:t>LIBERTE</a:t>
            </a:r>
            <a:endParaRPr lang="fr-FR" sz="4800" b="1" dirty="0">
              <a:solidFill>
                <a:schemeClr val="bg1"/>
              </a:solidFill>
              <a:latin typeface="Grotesque MT Std"/>
              <a:cs typeface="Grotesque MT Std"/>
            </a:endParaRPr>
          </a:p>
        </p:txBody>
      </p:sp>
      <p:pic>
        <p:nvPicPr>
          <p:cNvPr id="5" name="Image 4" descr="logo-oaaa-blc.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548313"/>
            <a:ext cx="508000" cy="546100"/>
          </a:xfrm>
          <a:prstGeom prst="rect">
            <a:avLst/>
          </a:prstGeom>
        </p:spPr>
      </p:pic>
    </p:spTree>
    <p:extLst>
      <p:ext uri="{BB962C8B-B14F-4D97-AF65-F5344CB8AC3E}">
        <p14:creationId xmlns:p14="http://schemas.microsoft.com/office/powerpoint/2010/main" val="17157620"/>
      </p:ext>
    </p:extLst>
  </p:cSld>
  <p:clrMapOvr>
    <a:masterClrMapping/>
  </p:clrMapOvr>
  <p:transition xmlns:p14="http://schemas.microsoft.com/office/powerpoint/2010/main" advClick="0" advTm="20000">
    <p:cut thruBlk="1"/>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ZoneTexte 3"/>
          <p:cNvSpPr txBox="1"/>
          <p:nvPr/>
        </p:nvSpPr>
        <p:spPr>
          <a:xfrm>
            <a:off x="480870" y="5379331"/>
            <a:ext cx="6378361" cy="830997"/>
          </a:xfrm>
          <a:prstGeom prst="rect">
            <a:avLst/>
          </a:prstGeom>
          <a:noFill/>
        </p:spPr>
        <p:txBody>
          <a:bodyPr wrap="none" rtlCol="0">
            <a:spAutoFit/>
          </a:bodyPr>
          <a:lstStyle/>
          <a:p>
            <a:r>
              <a:rPr lang="fr-FR" sz="4800" b="1" dirty="0" smtClean="0">
                <a:solidFill>
                  <a:schemeClr val="bg1"/>
                </a:solidFill>
                <a:latin typeface="Grotesque MT Std"/>
                <a:cs typeface="Grotesque MT Std"/>
              </a:rPr>
              <a:t>RESPONSABILITE</a:t>
            </a:r>
            <a:endParaRPr lang="fr-FR" sz="4800" b="1" dirty="0">
              <a:solidFill>
                <a:schemeClr val="bg1"/>
              </a:solidFill>
              <a:latin typeface="Grotesque MT Std"/>
              <a:cs typeface="Grotesque MT Std"/>
            </a:endParaRPr>
          </a:p>
        </p:txBody>
      </p:sp>
      <p:pic>
        <p:nvPicPr>
          <p:cNvPr id="5" name="Image 4" descr="lion-responsabilite-slide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9161397" cy="4524739"/>
          </a:xfrm>
          <a:prstGeom prst="rect">
            <a:avLst/>
          </a:prstGeom>
        </p:spPr>
      </p:pic>
      <p:pic>
        <p:nvPicPr>
          <p:cNvPr id="2" name="Image 1" descr="logo-oaaa-blc.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548313"/>
            <a:ext cx="508000" cy="546100"/>
          </a:xfrm>
          <a:prstGeom prst="rect">
            <a:avLst/>
          </a:prstGeom>
        </p:spPr>
      </p:pic>
    </p:spTree>
    <p:extLst>
      <p:ext uri="{BB962C8B-B14F-4D97-AF65-F5344CB8AC3E}">
        <p14:creationId xmlns:p14="http://schemas.microsoft.com/office/powerpoint/2010/main" val="68520351"/>
      </p:ext>
    </p:extLst>
  </p:cSld>
  <p:clrMapOvr>
    <a:masterClrMapping/>
  </p:clrMapOvr>
  <p:transition xmlns:p14="http://schemas.microsoft.com/office/powerpoint/2010/main" advClick="0" advTm="20000">
    <p:cut thruBlk="1"/>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ZoneTexte 3"/>
          <p:cNvSpPr txBox="1"/>
          <p:nvPr/>
        </p:nvSpPr>
        <p:spPr>
          <a:xfrm>
            <a:off x="480870" y="5379331"/>
            <a:ext cx="5653854" cy="830997"/>
          </a:xfrm>
          <a:prstGeom prst="rect">
            <a:avLst/>
          </a:prstGeom>
          <a:noFill/>
        </p:spPr>
        <p:txBody>
          <a:bodyPr wrap="none" rtlCol="0">
            <a:spAutoFit/>
          </a:bodyPr>
          <a:lstStyle/>
          <a:p>
            <a:r>
              <a:rPr lang="fr-FR" sz="4800" b="1" dirty="0" smtClean="0">
                <a:solidFill>
                  <a:schemeClr val="bg1"/>
                </a:solidFill>
                <a:latin typeface="Grotesque MT Std"/>
                <a:cs typeface="Grotesque MT Std"/>
              </a:rPr>
              <a:t>RAYONNEMENT</a:t>
            </a:r>
            <a:endParaRPr lang="fr-FR" sz="4800" b="1" dirty="0">
              <a:solidFill>
                <a:schemeClr val="bg1"/>
              </a:solidFill>
              <a:latin typeface="Grotesque MT Std"/>
              <a:cs typeface="Grotesque MT Std"/>
            </a:endParaRPr>
          </a:p>
        </p:txBody>
      </p:sp>
      <p:pic>
        <p:nvPicPr>
          <p:cNvPr id="2" name="Image 1" descr="logo-oaaa-blc.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548313"/>
            <a:ext cx="508000" cy="546100"/>
          </a:xfrm>
          <a:prstGeom prst="rect">
            <a:avLst/>
          </a:prstGeom>
        </p:spPr>
      </p:pic>
      <p:pic>
        <p:nvPicPr>
          <p:cNvPr id="6" name="Image 5" descr="lion-rayonnement-slider.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9148110" cy="4574055"/>
          </a:xfrm>
          <a:prstGeom prst="rect">
            <a:avLst/>
          </a:prstGeom>
        </p:spPr>
      </p:pic>
    </p:spTree>
    <p:extLst>
      <p:ext uri="{BB962C8B-B14F-4D97-AF65-F5344CB8AC3E}">
        <p14:creationId xmlns:p14="http://schemas.microsoft.com/office/powerpoint/2010/main" val="1038214048"/>
      </p:ext>
    </p:extLst>
  </p:cSld>
  <p:clrMapOvr>
    <a:masterClrMapping/>
  </p:clrMapOvr>
  <p:transition xmlns:p14="http://schemas.microsoft.com/office/powerpoint/2010/main" advClick="0" advTm="20000">
    <p:cut thruBlk="1"/>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ZoneTexte 1"/>
          <p:cNvSpPr txBox="1"/>
          <p:nvPr/>
        </p:nvSpPr>
        <p:spPr>
          <a:xfrm>
            <a:off x="2379629" y="3402801"/>
            <a:ext cx="1492716" cy="369332"/>
          </a:xfrm>
          <a:prstGeom prst="rect">
            <a:avLst/>
          </a:prstGeom>
          <a:solidFill>
            <a:srgbClr val="FFFF00"/>
          </a:solidFill>
        </p:spPr>
        <p:txBody>
          <a:bodyPr wrap="none" rtlCol="0">
            <a:spAutoFit/>
          </a:bodyPr>
          <a:lstStyle/>
          <a:p>
            <a:r>
              <a:rPr lang="fr-FR" dirty="0" smtClean="0"/>
              <a:t>Les avantages</a:t>
            </a:r>
            <a:endParaRPr lang="fr-FR" dirty="0"/>
          </a:p>
        </p:txBody>
      </p:sp>
      <p:pic>
        <p:nvPicPr>
          <p:cNvPr id="3" name="Image 2"/>
          <p:cNvPicPr>
            <a:picLocks noChangeAspect="1"/>
          </p:cNvPicPr>
          <p:nvPr/>
        </p:nvPicPr>
        <p:blipFill>
          <a:blip r:embed="rId3"/>
          <a:stretch>
            <a:fillRect/>
          </a:stretch>
        </p:blipFill>
        <p:spPr>
          <a:xfrm>
            <a:off x="-181955" y="656368"/>
            <a:ext cx="9506645" cy="5176564"/>
          </a:xfrm>
          <a:prstGeom prst="rect">
            <a:avLst/>
          </a:prstGeom>
        </p:spPr>
      </p:pic>
    </p:spTree>
    <p:extLst>
      <p:ext uri="{BB962C8B-B14F-4D97-AF65-F5344CB8AC3E}">
        <p14:creationId xmlns:p14="http://schemas.microsoft.com/office/powerpoint/2010/main" val="496446043"/>
      </p:ext>
    </p:extLst>
  </p:cSld>
  <p:clrMapOvr>
    <a:masterClrMapping/>
  </p:clrMapOvr>
  <p:transition xmlns:p14="http://schemas.microsoft.com/office/powerpoint/2010/main" advClick="0" advTm="20000">
    <p:cut thruBlk="1"/>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65000"/>
            <a:alpha val="95000"/>
          </a:schemeClr>
        </a:solidFill>
        <a:effectLst/>
      </p:bgPr>
    </p:bg>
    <p:spTree>
      <p:nvGrpSpPr>
        <p:cNvPr id="1" name=""/>
        <p:cNvGrpSpPr/>
        <p:nvPr/>
      </p:nvGrpSpPr>
      <p:grpSpPr>
        <a:xfrm>
          <a:off x="0" y="0"/>
          <a:ext cx="0" cy="0"/>
          <a:chOff x="0" y="0"/>
          <a:chExt cx="0" cy="0"/>
        </a:xfrm>
      </p:grpSpPr>
      <p:pic>
        <p:nvPicPr>
          <p:cNvPr id="2" name="Image 1" descr="new corporate communication channels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0961"/>
            <a:ext cx="9144000" cy="6469298"/>
          </a:xfrm>
          <a:prstGeom prst="rect">
            <a:avLst/>
          </a:prstGeom>
        </p:spPr>
      </p:pic>
    </p:spTree>
    <p:extLst>
      <p:ext uri="{BB962C8B-B14F-4D97-AF65-F5344CB8AC3E}">
        <p14:creationId xmlns:p14="http://schemas.microsoft.com/office/powerpoint/2010/main" val="1834964700"/>
      </p:ext>
    </p:extLst>
  </p:cSld>
  <p:clrMapOvr>
    <a:masterClrMapping/>
  </p:clrMapOvr>
  <p:transition xmlns:p14="http://schemas.microsoft.com/office/powerpoint/2010/main" advClick="0" advTm="20000">
    <p:cut thruBlk="1"/>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65000"/>
            <a:alpha val="97000"/>
          </a:schemeClr>
        </a:solidFill>
        <a:effectLst/>
      </p:bgPr>
    </p:bg>
    <p:spTree>
      <p:nvGrpSpPr>
        <p:cNvPr id="1" name=""/>
        <p:cNvGrpSpPr/>
        <p:nvPr/>
      </p:nvGrpSpPr>
      <p:grpSpPr>
        <a:xfrm>
          <a:off x="0" y="0"/>
          <a:ext cx="0" cy="0"/>
          <a:chOff x="0" y="0"/>
          <a:chExt cx="0" cy="0"/>
        </a:xfrm>
      </p:grpSpPr>
      <p:pic>
        <p:nvPicPr>
          <p:cNvPr id="3" name="Image 2" descr="connectors-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461615"/>
          </a:xfrm>
          <a:prstGeom prst="rect">
            <a:avLst/>
          </a:prstGeom>
        </p:spPr>
      </p:pic>
    </p:spTree>
    <p:extLst>
      <p:ext uri="{BB962C8B-B14F-4D97-AF65-F5344CB8AC3E}">
        <p14:creationId xmlns:p14="http://schemas.microsoft.com/office/powerpoint/2010/main" val="1793249083"/>
      </p:ext>
    </p:extLst>
  </p:cSld>
  <p:clrMapOvr>
    <a:masterClrMapping/>
  </p:clrMapOvr>
  <p:transition xmlns:p14="http://schemas.microsoft.com/office/powerpoint/2010/main" advClick="0" advTm="20000">
    <p:cut thruBlk="1"/>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Fotolia_57315009_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6183"/>
            <a:ext cx="9144000" cy="7272834"/>
          </a:xfrm>
          <a:prstGeom prst="rect">
            <a:avLst/>
          </a:prstGeom>
        </p:spPr>
      </p:pic>
    </p:spTree>
    <p:extLst>
      <p:ext uri="{BB962C8B-B14F-4D97-AF65-F5344CB8AC3E}">
        <p14:creationId xmlns:p14="http://schemas.microsoft.com/office/powerpoint/2010/main" val="280657317"/>
      </p:ext>
    </p:extLst>
  </p:cSld>
  <p:clrMapOvr>
    <a:masterClrMapping/>
  </p:clrMapOvr>
  <p:transition xmlns:p14="http://schemas.microsoft.com/office/powerpoint/2010/main" advClick="0" advTm="20000">
    <p:cut thruBlk="1"/>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65000"/>
            <a:alpha val="97000"/>
          </a:schemeClr>
        </a:solidFill>
        <a:effectLst/>
      </p:bgPr>
    </p:bg>
    <p:spTree>
      <p:nvGrpSpPr>
        <p:cNvPr id="1" name=""/>
        <p:cNvGrpSpPr/>
        <p:nvPr/>
      </p:nvGrpSpPr>
      <p:grpSpPr>
        <a:xfrm>
          <a:off x="0" y="0"/>
          <a:ext cx="0" cy="0"/>
          <a:chOff x="0" y="0"/>
          <a:chExt cx="0" cy="0"/>
        </a:xfrm>
      </p:grpSpPr>
      <p:pic>
        <p:nvPicPr>
          <p:cNvPr id="2" name="Image 1" descr="connectors-3 href -crop centr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9928" y="222052"/>
            <a:ext cx="6253533" cy="6363606"/>
          </a:xfrm>
          <a:prstGeom prst="rect">
            <a:avLst/>
          </a:prstGeom>
        </p:spPr>
      </p:pic>
    </p:spTree>
    <p:extLst>
      <p:ext uri="{BB962C8B-B14F-4D97-AF65-F5344CB8AC3E}">
        <p14:creationId xmlns:p14="http://schemas.microsoft.com/office/powerpoint/2010/main" val="3019922347"/>
      </p:ext>
    </p:extLst>
  </p:cSld>
  <p:clrMapOvr>
    <a:masterClrMapping/>
  </p:clrMapOvr>
  <p:transition xmlns:p14="http://schemas.microsoft.com/office/powerpoint/2010/main" advClick="0" advTm="20000">
    <p:cut thruBlk="1"/>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ZoneTexte 1"/>
          <p:cNvSpPr txBox="1"/>
          <p:nvPr/>
        </p:nvSpPr>
        <p:spPr>
          <a:xfrm>
            <a:off x="2490596" y="3341156"/>
            <a:ext cx="864201" cy="369332"/>
          </a:xfrm>
          <a:prstGeom prst="rect">
            <a:avLst/>
          </a:prstGeom>
          <a:solidFill>
            <a:srgbClr val="FFFF00"/>
          </a:solidFill>
        </p:spPr>
        <p:txBody>
          <a:bodyPr wrap="none" rtlCol="0">
            <a:spAutoFit/>
          </a:bodyPr>
          <a:lstStyle/>
          <a:p>
            <a:r>
              <a:rPr lang="fr-FR" dirty="0" err="1" smtClean="0"/>
              <a:t>Groaaa</a:t>
            </a:r>
            <a:endParaRPr lang="fr-FR" dirty="0"/>
          </a:p>
        </p:txBody>
      </p:sp>
      <p:pic>
        <p:nvPicPr>
          <p:cNvPr id="5" name="Image 4" descr="Depositphotos_1726139_original.jpg"/>
          <p:cNvPicPr>
            <a:picLocks noChangeAspect="1"/>
          </p:cNvPicPr>
          <p:nvPr/>
        </p:nvPicPr>
        <p:blipFill rotWithShape="1">
          <a:blip r:embed="rId3">
            <a:extLst>
              <a:ext uri="{28A0092B-C50C-407E-A947-70E740481C1C}">
                <a14:useLocalDpi xmlns:a14="http://schemas.microsoft.com/office/drawing/2010/main" val="0"/>
              </a:ext>
            </a:extLst>
          </a:blip>
          <a:srcRect l="5845" t="13712" r="27650" b="19634"/>
          <a:stretch/>
        </p:blipFill>
        <p:spPr>
          <a:xfrm flipH="1">
            <a:off x="0" y="-50800"/>
            <a:ext cx="9144000" cy="6908800"/>
          </a:xfrm>
          <a:prstGeom prst="rect">
            <a:avLst/>
          </a:prstGeom>
        </p:spPr>
      </p:pic>
    </p:spTree>
    <p:extLst>
      <p:ext uri="{BB962C8B-B14F-4D97-AF65-F5344CB8AC3E}">
        <p14:creationId xmlns:p14="http://schemas.microsoft.com/office/powerpoint/2010/main" val="3116270454"/>
      </p:ext>
    </p:extLst>
  </p:cSld>
  <p:clrMapOvr>
    <a:masterClrMapping/>
  </p:clrMapOvr>
  <p:transition xmlns:p14="http://schemas.microsoft.com/office/powerpoint/2010/main" advClick="0" advTm="20000">
    <p:cut thruBlk="1"/>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Image 3"/>
          <p:cNvPicPr>
            <a:picLocks noChangeAspect="1"/>
          </p:cNvPicPr>
          <p:nvPr/>
        </p:nvPicPr>
        <p:blipFill>
          <a:blip r:embed="rId3"/>
          <a:stretch>
            <a:fillRect/>
          </a:stretch>
        </p:blipFill>
        <p:spPr>
          <a:xfrm>
            <a:off x="0" y="5103198"/>
            <a:ext cx="9144000" cy="1754802"/>
          </a:xfrm>
          <a:prstGeom prst="rect">
            <a:avLst/>
          </a:prstGeom>
        </p:spPr>
      </p:pic>
      <p:pic>
        <p:nvPicPr>
          <p:cNvPr id="8" name="Image 7" descr="ciel d'été.jpeg"/>
          <p:cNvPicPr>
            <a:picLocks noChangeAspect="1"/>
          </p:cNvPicPr>
          <p:nvPr/>
        </p:nvPicPr>
        <p:blipFill rotWithShape="1">
          <a:blip r:embed="rId4">
            <a:extLst>
              <a:ext uri="{28A0092B-C50C-407E-A947-70E740481C1C}">
                <a14:useLocalDpi xmlns:a14="http://schemas.microsoft.com/office/drawing/2010/main" val="0"/>
              </a:ext>
            </a:extLst>
          </a:blip>
          <a:srcRect t="21541" b="1"/>
          <a:stretch/>
        </p:blipFill>
        <p:spPr>
          <a:xfrm>
            <a:off x="0" y="1"/>
            <a:ext cx="9144000" cy="5380672"/>
          </a:xfrm>
          <a:prstGeom prst="rect">
            <a:avLst/>
          </a:prstGeom>
        </p:spPr>
      </p:pic>
    </p:spTree>
    <p:extLst>
      <p:ext uri="{BB962C8B-B14F-4D97-AF65-F5344CB8AC3E}">
        <p14:creationId xmlns:p14="http://schemas.microsoft.com/office/powerpoint/2010/main" val="245706779"/>
      </p:ext>
    </p:extLst>
  </p:cSld>
  <p:clrMapOvr>
    <a:masterClrMapping/>
  </p:clrMapOvr>
  <p:transition xmlns:p14="http://schemas.microsoft.com/office/powerpoint/2010/main" advClick="0" advTm="20000">
    <p:cut thruBlk="1"/>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Image 3"/>
          <p:cNvPicPr>
            <a:picLocks noChangeAspect="1"/>
          </p:cNvPicPr>
          <p:nvPr/>
        </p:nvPicPr>
        <p:blipFill>
          <a:blip r:embed="rId3"/>
          <a:stretch>
            <a:fillRect/>
          </a:stretch>
        </p:blipFill>
        <p:spPr>
          <a:xfrm>
            <a:off x="0" y="5103198"/>
            <a:ext cx="9144000" cy="1754802"/>
          </a:xfrm>
          <a:prstGeom prst="rect">
            <a:avLst/>
          </a:prstGeom>
        </p:spPr>
      </p:pic>
      <p:sp>
        <p:nvSpPr>
          <p:cNvPr id="2" name="Rectangle 1"/>
          <p:cNvSpPr/>
          <p:nvPr/>
        </p:nvSpPr>
        <p:spPr>
          <a:xfrm>
            <a:off x="0" y="5103198"/>
            <a:ext cx="9144000" cy="1754802"/>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fr-FR" b="1" dirty="0">
                <a:solidFill>
                  <a:schemeClr val="tx1"/>
                </a:solidFill>
                <a:latin typeface="Grotesque MT Std"/>
                <a:cs typeface="Grotesque MT Std"/>
              </a:rPr>
              <a:t>04/</a:t>
            </a:r>
            <a:r>
              <a:rPr lang="fr-FR" b="1" dirty="0">
                <a:solidFill>
                  <a:schemeClr val="tx1"/>
                </a:solidFill>
                <a:latin typeface="Grotesque MT Std"/>
                <a:cs typeface="Grotesque MT Std"/>
              </a:rPr>
              <a:t>12/2014 </a:t>
            </a:r>
            <a:br>
              <a:rPr lang="fr-FR" b="1" dirty="0">
                <a:solidFill>
                  <a:schemeClr val="tx1"/>
                </a:solidFill>
                <a:latin typeface="Grotesque MT Std"/>
                <a:cs typeface="Grotesque MT Std"/>
              </a:rPr>
            </a:br>
            <a:r>
              <a:rPr lang="fr-FR" b="1" dirty="0">
                <a:solidFill>
                  <a:schemeClr val="tx1"/>
                </a:solidFill>
                <a:latin typeface="Grotesque MT Std"/>
                <a:cs typeface="Grotesque MT Std"/>
              </a:rPr>
              <a:t/>
            </a:r>
            <a:br>
              <a:rPr lang="fr-FR" b="1" dirty="0">
                <a:solidFill>
                  <a:schemeClr val="tx1"/>
                </a:solidFill>
                <a:latin typeface="Grotesque MT Std"/>
                <a:cs typeface="Grotesque MT Std"/>
              </a:rPr>
            </a:br>
            <a:r>
              <a:rPr lang="fr-FR" b="1" dirty="0">
                <a:solidFill>
                  <a:schemeClr val="tx1"/>
                </a:solidFill>
                <a:latin typeface="Grotesque MT Std"/>
                <a:cs typeface="Grotesque MT Std"/>
              </a:rPr>
              <a:t>Démonstration « L’Aura des Dirigeants » </a:t>
            </a:r>
            <a:br>
              <a:rPr lang="fr-FR" b="1" dirty="0">
                <a:solidFill>
                  <a:schemeClr val="tx1"/>
                </a:solidFill>
                <a:latin typeface="Grotesque MT Std"/>
                <a:cs typeface="Grotesque MT Std"/>
              </a:rPr>
            </a:br>
            <a:r>
              <a:rPr lang="fr-FR" b="1" dirty="0">
                <a:solidFill>
                  <a:schemeClr val="tx1"/>
                </a:solidFill>
                <a:latin typeface="Grotesque MT Std"/>
                <a:cs typeface="Grotesque MT Std"/>
              </a:rPr>
              <a:t>à la RueDuWeb</a:t>
            </a:r>
          </a:p>
        </p:txBody>
      </p:sp>
      <p:pic>
        <p:nvPicPr>
          <p:cNvPr id="7" name="Image 6" descr="ciel d'été.jpeg"/>
          <p:cNvPicPr>
            <a:picLocks noChangeAspect="1"/>
          </p:cNvPicPr>
          <p:nvPr/>
        </p:nvPicPr>
        <p:blipFill rotWithShape="1">
          <a:blip r:embed="rId4">
            <a:extLst>
              <a:ext uri="{28A0092B-C50C-407E-A947-70E740481C1C}">
                <a14:useLocalDpi xmlns:a14="http://schemas.microsoft.com/office/drawing/2010/main" val="0"/>
              </a:ext>
            </a:extLst>
          </a:blip>
          <a:srcRect t="21541" b="1"/>
          <a:stretch/>
        </p:blipFill>
        <p:spPr>
          <a:xfrm>
            <a:off x="0" y="1"/>
            <a:ext cx="9144000" cy="5380672"/>
          </a:xfrm>
          <a:prstGeom prst="rect">
            <a:avLst/>
          </a:prstGeom>
        </p:spPr>
      </p:pic>
    </p:spTree>
    <p:extLst>
      <p:ext uri="{BB962C8B-B14F-4D97-AF65-F5344CB8AC3E}">
        <p14:creationId xmlns:p14="http://schemas.microsoft.com/office/powerpoint/2010/main" val="3055538943"/>
      </p:ext>
    </p:extLst>
  </p:cSld>
  <p:clrMapOvr>
    <a:masterClrMapping/>
  </p:clrMapOvr>
  <p:transition xmlns:p14="http://schemas.microsoft.com/office/powerpoint/2010/main" advClick="0" advTm="20000">
    <p:cut thruBlk="1"/>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alpha val="97000"/>
          </a:schemeClr>
        </a:solidFill>
        <a:effectLst/>
      </p:bgPr>
    </p:bg>
    <p:spTree>
      <p:nvGrpSpPr>
        <p:cNvPr id="1" name=""/>
        <p:cNvGrpSpPr/>
        <p:nvPr/>
      </p:nvGrpSpPr>
      <p:grpSpPr>
        <a:xfrm>
          <a:off x="0" y="0"/>
          <a:ext cx="0" cy="0"/>
          <a:chOff x="0" y="0"/>
          <a:chExt cx="0" cy="0"/>
        </a:xfrm>
      </p:grpSpPr>
      <p:sp>
        <p:nvSpPr>
          <p:cNvPr id="2" name="ZoneTexte 1"/>
          <p:cNvSpPr txBox="1"/>
          <p:nvPr/>
        </p:nvSpPr>
        <p:spPr>
          <a:xfrm>
            <a:off x="0" y="5380672"/>
            <a:ext cx="9144000" cy="1477328"/>
          </a:xfrm>
          <a:prstGeom prst="rect">
            <a:avLst/>
          </a:prstGeom>
          <a:solidFill>
            <a:srgbClr val="FFFFFF"/>
          </a:solidFill>
        </p:spPr>
        <p:txBody>
          <a:bodyPr wrap="square" rtlCol="0">
            <a:spAutoFit/>
          </a:bodyPr>
          <a:lstStyle/>
          <a:p>
            <a:r>
              <a:rPr lang="fr-FR" b="1" dirty="0" smtClean="0">
                <a:solidFill>
                  <a:srgbClr val="000000"/>
                </a:solidFill>
                <a:latin typeface="Grotesque MT Std"/>
                <a:cs typeface="Grotesque MT Std"/>
                <a:hlinkClick r:id="rId2"/>
              </a:rPr>
              <a:t>http://aura-dirigeants.orchestraaa.com/</a:t>
            </a:r>
            <a:r>
              <a:rPr lang="fr-FR" b="1" dirty="0" smtClean="0">
                <a:solidFill>
                  <a:srgbClr val="000000"/>
                </a:solidFill>
                <a:latin typeface="Grotesque MT Std"/>
                <a:cs typeface="Grotesque MT Std"/>
              </a:rPr>
              <a:t> </a:t>
            </a:r>
            <a:endParaRPr lang="fr-FR" b="1" dirty="0">
              <a:solidFill>
                <a:srgbClr val="000000"/>
              </a:solidFill>
              <a:latin typeface="Grotesque MT Std"/>
              <a:cs typeface="Grotesque MT Std"/>
            </a:endParaRPr>
          </a:p>
          <a:p>
            <a:endParaRPr lang="fr-FR" b="1" dirty="0">
              <a:solidFill>
                <a:srgbClr val="000000"/>
              </a:solidFill>
              <a:latin typeface="Grotesque MT Std"/>
              <a:cs typeface="Grotesque MT Std"/>
            </a:endParaRPr>
          </a:p>
          <a:p>
            <a:r>
              <a:rPr lang="fr-FR" b="1" dirty="0" smtClean="0">
                <a:solidFill>
                  <a:srgbClr val="000000"/>
                </a:solidFill>
                <a:latin typeface="Grotesque MT Std"/>
                <a:cs typeface="Grotesque MT Std"/>
              </a:rPr>
              <a:t>Marina Aubert</a:t>
            </a:r>
          </a:p>
          <a:p>
            <a:r>
              <a:rPr lang="fr-FR" dirty="0" smtClean="0">
                <a:solidFill>
                  <a:srgbClr val="000000"/>
                </a:solidFill>
                <a:latin typeface="Grotesque MT Std"/>
                <a:cs typeface="Grotesque MT Std"/>
              </a:rPr>
              <a:t>+32 (0)477 97 82 35</a:t>
            </a:r>
          </a:p>
          <a:p>
            <a:r>
              <a:rPr lang="fr-FR" dirty="0" smtClean="0">
                <a:solidFill>
                  <a:srgbClr val="000000"/>
                </a:solidFill>
                <a:latin typeface="Grotesque MT Std"/>
                <a:cs typeface="Grotesque MT Std"/>
                <a:hlinkClick r:id="rId3"/>
              </a:rPr>
              <a:t>aubertm@orchestraaa.com</a:t>
            </a:r>
            <a:r>
              <a:rPr lang="fr-FR" dirty="0" smtClean="0">
                <a:solidFill>
                  <a:srgbClr val="000000"/>
                </a:solidFill>
                <a:latin typeface="Grotesque MT Std"/>
                <a:cs typeface="Grotesque MT Std"/>
              </a:rPr>
              <a:t> </a:t>
            </a:r>
            <a:endParaRPr lang="fr-FR" dirty="0">
              <a:solidFill>
                <a:srgbClr val="000000"/>
              </a:solidFill>
              <a:latin typeface="Grotesque MT Std"/>
              <a:cs typeface="Grotesque MT Std"/>
            </a:endParaRPr>
          </a:p>
        </p:txBody>
      </p:sp>
      <p:pic>
        <p:nvPicPr>
          <p:cNvPr id="5" name="Image 4" descr="ciel d'été.jpeg"/>
          <p:cNvPicPr>
            <a:picLocks noChangeAspect="1"/>
          </p:cNvPicPr>
          <p:nvPr/>
        </p:nvPicPr>
        <p:blipFill rotWithShape="1">
          <a:blip r:embed="rId4">
            <a:extLst>
              <a:ext uri="{28A0092B-C50C-407E-A947-70E740481C1C}">
                <a14:useLocalDpi xmlns:a14="http://schemas.microsoft.com/office/drawing/2010/main" val="0"/>
              </a:ext>
            </a:extLst>
          </a:blip>
          <a:srcRect t="21541" b="1"/>
          <a:stretch/>
        </p:blipFill>
        <p:spPr>
          <a:xfrm>
            <a:off x="0" y="1"/>
            <a:ext cx="9144000" cy="5380672"/>
          </a:xfrm>
          <a:prstGeom prst="rect">
            <a:avLst/>
          </a:prstGeom>
        </p:spPr>
      </p:pic>
      <p:pic>
        <p:nvPicPr>
          <p:cNvPr id="6" name="Image 5" descr="logo AURA site web.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044835"/>
            <a:ext cx="9144000" cy="800100"/>
          </a:xfrm>
          <a:prstGeom prst="rect">
            <a:avLst/>
          </a:prstGeom>
        </p:spPr>
      </p:pic>
    </p:spTree>
    <p:extLst>
      <p:ext uri="{BB962C8B-B14F-4D97-AF65-F5344CB8AC3E}">
        <p14:creationId xmlns:p14="http://schemas.microsoft.com/office/powerpoint/2010/main" val="859593942"/>
      </p:ext>
    </p:extLst>
  </p:cSld>
  <p:clrMapOvr>
    <a:masterClrMapping/>
  </p:clrMapOvr>
  <p:transition xmlns:p14="http://schemas.microsoft.com/office/powerpoint/2010/main" advClick="0" advTm="20000">
    <p:cut thruBlk="1"/>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1908</TotalTime>
  <Words>898</Words>
  <Application>Microsoft Macintosh PowerPoint</Application>
  <PresentationFormat>Présentation à l'écran (4:3)</PresentationFormat>
  <Paragraphs>105</Paragraphs>
  <Slides>20</Slides>
  <Notes>18</Notes>
  <HiddenSlides>0</HiddenSlides>
  <MMClips>0</MMClips>
  <ScaleCrop>false</ScaleCrop>
  <HeadingPairs>
    <vt:vector size="4" baseType="variant">
      <vt:variant>
        <vt:lpstr>Thème</vt:lpstr>
      </vt:variant>
      <vt:variant>
        <vt:i4>1</vt:i4>
      </vt:variant>
      <vt:variant>
        <vt:lpstr>Titres des diapositives</vt:lpstr>
      </vt:variant>
      <vt:variant>
        <vt:i4>20</vt:i4>
      </vt:variant>
    </vt:vector>
  </HeadingPairs>
  <TitlesOfParts>
    <vt:vector size="21" baseType="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CommunicationWeb</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Marina Aubert</dc:creator>
  <cp:lastModifiedBy>Marina Aubert</cp:lastModifiedBy>
  <cp:revision>33</cp:revision>
  <dcterms:created xsi:type="dcterms:W3CDTF">2014-10-20T14:01:45Z</dcterms:created>
  <dcterms:modified xsi:type="dcterms:W3CDTF">2014-10-28T09:59:36Z</dcterms:modified>
</cp:coreProperties>
</file>