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image/png" Extension="png"/>
  <Default ContentType="application/xml" Extension="xml"/>
  <Default ContentType="image/gif" Extension="gif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7.xml"/>
  <Override ContentType="application/vnd.openxmlformats-officedocument.presentationml.slide+xml" PartName="/ppt/slides/slide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8.xml"/>
  <Override ContentType="application/vnd.openxmlformats-officedocument.presentationml.slide+xml" PartName="/ppt/slides/slide10.xml"/>
  <Override ContentType="application/vnd.openxmlformats-officedocument.presentationml.slide+xml" PartName="/ppt/slides/slide4.xml"/>
  <Override ContentType="application/vnd.openxmlformats-officedocument.presentationml.slide+xml" PartName="/ppt/slides/slide14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 showSpecialPlsOnTitleSld="0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2" Type="http://schemas.openxmlformats.org/officeDocument/2006/relationships/presProps" Target="presProps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" Type="http://schemas.openxmlformats.org/officeDocument/2006/relationships/theme" Target="theme/theme2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3" Type="http://schemas.openxmlformats.org/officeDocument/2006/relationships/tableStyles" Target="tableStyles.xml"/><Relationship Id="rId11" Type="http://schemas.openxmlformats.org/officeDocument/2006/relationships/slide" Target="slides/slide6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fr"/>
              <a:t>Qui a un site web?</a:t>
            </a:r>
          </a:p>
          <a:p>
            <a:pPr rtl="0">
              <a:spcBef>
                <a:spcPts val="0"/>
              </a:spcBef>
              <a:buNone/>
            </a:pPr>
            <a:r>
              <a:rPr lang="fr"/>
              <a:t>Qui a une page Facebook?</a:t>
            </a:r>
          </a:p>
          <a:p>
            <a:pPr rtl="0">
              <a:spcBef>
                <a:spcPts val="0"/>
              </a:spcBef>
              <a:buNone/>
            </a:pPr>
            <a:r>
              <a:rPr lang="fr"/>
              <a:t>Qui a un profil Linkedin? Une page Linkedin?</a:t>
            </a:r>
          </a:p>
          <a:p>
            <a:pPr rtl="0">
              <a:spcBef>
                <a:spcPts val="0"/>
              </a:spcBef>
              <a:buNone/>
            </a:pPr>
            <a:r>
              <a:rPr lang="fr"/>
              <a:t>Qui a utilise Twitter?</a:t>
            </a:r>
          </a:p>
          <a:p>
            <a:pPr rtl="0">
              <a:spcBef>
                <a:spcPts val="0"/>
              </a:spcBef>
              <a:buNone/>
            </a:pPr>
            <a:r>
              <a:rPr lang="fr"/>
              <a:t>Qui a un blog?</a:t>
            </a:r>
          </a:p>
          <a:p>
            <a:pPr>
              <a:spcBef>
                <a:spcPts val="0"/>
              </a:spcBef>
              <a:buNone/>
            </a:pPr>
            <a:r>
              <a:rPr lang="fr"/>
              <a:t>Qui est inscrit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fr"/>
              <a:t>https://thebrandbuilder.wordpress.com/2011/07/27/some-quick-handy-stats-about-social-media-and-lead-generation/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2" type="body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idx="1" type="body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556791" y="4749850"/>
            <a:ext cx="548699" cy="393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  <p:sp>
        <p:nvSpPr>
          <p:cNvPr id="8" name="Shape 8"/>
          <p:cNvSpPr txBox="1"/>
          <p:nvPr/>
        </p:nvSpPr>
        <p:spPr>
          <a:xfrm>
            <a:off x="457200" y="4822562"/>
            <a:ext cx="7335599" cy="248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fr" sz="1000">
                <a:solidFill>
                  <a:srgbClr val="999999"/>
                </a:solidFill>
              </a:rPr>
              <a:t>20150427 Aude Fischer &amp; Marina Aubert - outils Internet pour les optométristes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03.gif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07.jpg"/><Relationship Id="rId3" Type="http://schemas.openxmlformats.org/officeDocument/2006/relationships/image" Target="../media/image05.jpg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2.png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4.png"/></Relationships>
</file>

<file path=ppt/slides/_rels/slide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1.png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0.png"/></Relationships>
</file>

<file path=ppt/slides/_rels/slide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6.png"/></Relationships>
</file>

<file path=ppt/slides/_rels/slide1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8.png"/></Relationships>
</file>

<file path=ppt/slides/_rels/slide1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9.png"/></Relationships>
</file>

<file path=ppt/slides/_rels/slide1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07.jpg"/><Relationship Id="rId3" Type="http://schemas.openxmlformats.org/officeDocument/2006/relationships/image" Target="../media/image0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ctrTitle"/>
          </p:nvPr>
        </p:nvSpPr>
        <p:spPr>
          <a:xfrm>
            <a:off x="778550" y="984667"/>
            <a:ext cx="7772400" cy="11597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fr" sz="3000">
                <a:solidFill>
                  <a:srgbClr val="666666"/>
                </a:solidFill>
              </a:rPr>
              <a:t>Votre communication sur internet </a:t>
            </a:r>
          </a:p>
          <a:p>
            <a:pPr>
              <a:spcBef>
                <a:spcPts val="0"/>
              </a:spcBef>
              <a:buNone/>
            </a:pPr>
            <a:r>
              <a:rPr lang="fr" sz="3000">
                <a:solidFill>
                  <a:srgbClr val="666666"/>
                </a:solidFill>
              </a:rPr>
              <a:t> Les outils : cibler, utiliser</a:t>
            </a:r>
          </a:p>
        </p:txBody>
      </p:sp>
      <p:sp>
        <p:nvSpPr>
          <p:cNvPr id="32" name="Shape 32"/>
          <p:cNvSpPr txBox="1"/>
          <p:nvPr>
            <p:ph idx="1" type="subTitle"/>
          </p:nvPr>
        </p:nvSpPr>
        <p:spPr>
          <a:xfrm>
            <a:off x="685800" y="2610653"/>
            <a:ext cx="7772400" cy="784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fr"/>
              <a:t>C.Ls.C - le 27 avril 2015</a:t>
            </a:r>
          </a:p>
        </p:txBody>
      </p:sp>
      <p:pic>
        <p:nvPicPr>
          <p:cNvPr id="33" name="Shape 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1400" y="4040012"/>
            <a:ext cx="1692924" cy="71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Shape 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2819" y="3653101"/>
            <a:ext cx="1884804" cy="1332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idx="1" type="body"/>
          </p:nvPr>
        </p:nvSpPr>
        <p:spPr>
          <a:xfrm>
            <a:off x="457200" y="2447875"/>
            <a:ext cx="3994500" cy="2477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 algn="ctr">
              <a:spcBef>
                <a:spcPts val="0"/>
              </a:spcBef>
              <a:buNone/>
            </a:pPr>
            <a:r>
              <a:rPr lang="fr"/>
              <a:t>Aude Fischer</a:t>
            </a:r>
          </a:p>
          <a:p>
            <a:pPr rtl="0" algn="ctr">
              <a:spcBef>
                <a:spcPts val="0"/>
              </a:spcBef>
              <a:buNone/>
            </a:pPr>
            <a:r>
              <a:rPr lang="fr" sz="1800"/>
              <a:t>Lexicom.be</a:t>
            </a:r>
          </a:p>
          <a:p>
            <a:pPr rtl="0" algn="ctr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algn="ctr">
              <a:spcBef>
                <a:spcPts val="0"/>
              </a:spcBef>
              <a:buNone/>
            </a:pPr>
            <a:r>
              <a:rPr lang="fr" sz="1800"/>
              <a:t>Stratégie de contenus</a:t>
            </a:r>
            <a:br>
              <a:rPr lang="fr" sz="1800"/>
            </a:br>
            <a:r>
              <a:rPr lang="fr" sz="1800"/>
              <a:t>et rédaction</a:t>
            </a:r>
          </a:p>
        </p:txBody>
      </p:sp>
      <p:sp>
        <p:nvSpPr>
          <p:cNvPr id="40" name="Shape 40"/>
          <p:cNvSpPr txBox="1"/>
          <p:nvPr>
            <p:ph idx="2" type="body"/>
          </p:nvPr>
        </p:nvSpPr>
        <p:spPr>
          <a:xfrm>
            <a:off x="4692275" y="2447850"/>
            <a:ext cx="3994500" cy="2477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 algn="ctr">
              <a:spcBef>
                <a:spcPts val="0"/>
              </a:spcBef>
              <a:buNone/>
            </a:pPr>
            <a:r>
              <a:rPr lang="fr"/>
              <a:t>Marina Aubert</a:t>
            </a:r>
          </a:p>
          <a:p>
            <a:pPr rtl="0" algn="ctr">
              <a:spcBef>
                <a:spcPts val="0"/>
              </a:spcBef>
              <a:buNone/>
            </a:pPr>
            <a:r>
              <a:rPr lang="fr" sz="1800"/>
              <a:t>Aubertm.me</a:t>
            </a:r>
          </a:p>
          <a:p>
            <a:pPr rtl="0" algn="ctr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algn="ctr">
              <a:spcBef>
                <a:spcPts val="0"/>
              </a:spcBef>
              <a:buNone/>
            </a:pPr>
            <a:r>
              <a:rPr lang="fr" sz="1800"/>
              <a:t>Stratégie de </a:t>
            </a:r>
            <a:br>
              <a:rPr lang="fr" sz="1800"/>
            </a:br>
            <a:r>
              <a:rPr lang="fr" sz="1800"/>
              <a:t>communication web</a:t>
            </a:r>
          </a:p>
        </p:txBody>
      </p:sp>
      <p:pic>
        <p:nvPicPr>
          <p:cNvPr id="41" name="Shape 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9537" y="154574"/>
            <a:ext cx="1989824" cy="225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Shape 42"/>
          <p:cNvPicPr preferRelativeResize="0"/>
          <p:nvPr/>
        </p:nvPicPr>
        <p:blipFill rotWithShape="1">
          <a:blip r:embed="rId4">
            <a:alphaModFix/>
          </a:blip>
          <a:srcRect b="0" l="0" r="9379" t="0"/>
          <a:stretch/>
        </p:blipFill>
        <p:spPr>
          <a:xfrm>
            <a:off x="5719787" y="154575"/>
            <a:ext cx="1939475" cy="22532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Shape 43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idx="1" type="body"/>
          </p:nvPr>
        </p:nvSpPr>
        <p:spPr>
          <a:xfrm>
            <a:off x="570575" y="356950"/>
            <a:ext cx="8116199" cy="456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fr"/>
              <a:t>Votre présence en ligne ? </a:t>
            </a:r>
          </a:p>
          <a:p>
            <a:pPr rtl="0">
              <a:spcBef>
                <a:spcPts val="0"/>
              </a:spcBef>
              <a:buNone/>
            </a:pPr>
            <a:r>
              <a:rPr lang="fr" sz="1800"/>
              <a:t>Site web - Page Facebook - LinkedIn - Blog - Annuaires et plateformes…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>
              <a:spcBef>
                <a:spcPts val="0"/>
              </a:spcBef>
              <a:buNone/>
            </a:pPr>
            <a:r>
              <a:rPr lang="fr" sz="2000"/>
              <a:t>2 aspects importent :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-"/>
            </a:pPr>
            <a:r>
              <a:rPr lang="fr" sz="1800"/>
              <a:t>un bon </a:t>
            </a:r>
            <a:r>
              <a:rPr b="1" lang="fr" sz="1800"/>
              <a:t>référencement</a:t>
            </a:r>
            <a:r>
              <a:rPr lang="fr" sz="1800"/>
              <a:t> (Google est mon ami)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-"/>
            </a:pPr>
            <a:r>
              <a:rPr lang="fr" sz="1800"/>
              <a:t>la sélection de </a:t>
            </a:r>
            <a:r>
              <a:rPr b="1" lang="fr" sz="1800"/>
              <a:t>médias web adaptés</a:t>
            </a:r>
            <a:r>
              <a:rPr lang="fr" sz="1800"/>
              <a:t>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  <p:pic>
        <p:nvPicPr>
          <p:cNvPr id="50" name="Shape 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7525" y="1529650"/>
            <a:ext cx="4492824" cy="1882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Shape 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075" y="205975"/>
            <a:ext cx="7709078" cy="49375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6300" y="385762"/>
            <a:ext cx="7391400" cy="437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hape 67"/>
          <p:cNvPicPr preferRelativeResize="0"/>
          <p:nvPr/>
        </p:nvPicPr>
        <p:blipFill rotWithShape="1">
          <a:blip r:embed="rId3">
            <a:alphaModFix/>
          </a:blip>
          <a:srcRect b="29383" l="0" r="0" t="0"/>
          <a:stretch/>
        </p:blipFill>
        <p:spPr>
          <a:xfrm>
            <a:off x="694874" y="92900"/>
            <a:ext cx="7511249" cy="480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100" y="389275"/>
            <a:ext cx="7190625" cy="413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927" y="0"/>
            <a:ext cx="726814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288" y="0"/>
            <a:ext cx="751742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hape 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3457" y="0"/>
            <a:ext cx="507708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6475" y="0"/>
            <a:ext cx="50110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hape 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320" y="0"/>
            <a:ext cx="587935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b="0" lang="fr"/>
              <a:t>Vos questions?</a:t>
            </a:r>
          </a:p>
        </p:txBody>
      </p:sp>
      <p:sp>
        <p:nvSpPr>
          <p:cNvPr id="110" name="Shape 110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000" y="1063375"/>
            <a:ext cx="5575224" cy="366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idx="1" type="body"/>
          </p:nvPr>
        </p:nvSpPr>
        <p:spPr>
          <a:xfrm>
            <a:off x="457200" y="2447875"/>
            <a:ext cx="3994500" cy="2695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fr"/>
              <a:t>Aude Fischer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fr" sz="1800"/>
              <a:t>Lexicom.be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 algn="ctr">
              <a:spcBef>
                <a:spcPts val="0"/>
              </a:spcBef>
              <a:buNone/>
            </a:pPr>
            <a:r>
              <a:rPr lang="fr" sz="1800"/>
              <a:t>Stratégie de contenus</a:t>
            </a:r>
            <a:br>
              <a:rPr lang="fr" sz="1800"/>
            </a:br>
            <a:r>
              <a:rPr lang="fr" sz="1800"/>
              <a:t>et rédaction</a:t>
            </a:r>
          </a:p>
          <a:p>
            <a:pPr rtl="0" algn="ctr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 algn="ctr">
              <a:spcBef>
                <a:spcPts val="0"/>
              </a:spcBef>
              <a:buNone/>
            </a:pPr>
            <a:r>
              <a:rPr lang="fr" sz="1800"/>
              <a:t>www.lexicom.be</a:t>
            </a:r>
          </a:p>
        </p:txBody>
      </p:sp>
      <p:sp>
        <p:nvSpPr>
          <p:cNvPr id="117" name="Shape 117"/>
          <p:cNvSpPr txBox="1"/>
          <p:nvPr>
            <p:ph idx="2" type="body"/>
          </p:nvPr>
        </p:nvSpPr>
        <p:spPr>
          <a:xfrm>
            <a:off x="4692275" y="2447850"/>
            <a:ext cx="3994500" cy="24779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fr"/>
              <a:t>Marina Aubert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fr" sz="1800"/>
              <a:t>Aubertm.me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 algn="ctr">
              <a:spcBef>
                <a:spcPts val="0"/>
              </a:spcBef>
              <a:buNone/>
            </a:pPr>
            <a:r>
              <a:rPr lang="fr" sz="1800"/>
              <a:t>Stratégie de </a:t>
            </a:r>
            <a:br>
              <a:rPr lang="fr" sz="1800"/>
            </a:br>
            <a:r>
              <a:rPr lang="fr" sz="1800"/>
              <a:t>communication web</a:t>
            </a:r>
          </a:p>
          <a:p>
            <a:pPr rtl="0" algn="ctr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 rtl="0" algn="ctr">
              <a:spcBef>
                <a:spcPts val="0"/>
              </a:spcBef>
              <a:buNone/>
            </a:pPr>
            <a:r>
              <a:rPr lang="fr" sz="1800"/>
              <a:t>www.aubertm.me</a:t>
            </a:r>
          </a:p>
        </p:txBody>
      </p:sp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9537" y="154574"/>
            <a:ext cx="1989824" cy="225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 rotWithShape="1">
          <a:blip r:embed="rId4">
            <a:alphaModFix/>
          </a:blip>
          <a:srcRect b="0" l="0" r="9379" t="0"/>
          <a:stretch/>
        </p:blipFill>
        <p:spPr>
          <a:xfrm>
            <a:off x="5719787" y="154575"/>
            <a:ext cx="1939475" cy="225329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Shape 120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