
<file path=[Content_Types].xml><?xml version="1.0" encoding="utf-8"?>
<Types xmlns="http://schemas.openxmlformats.org/package/2006/content-types">
  <Default Extension="png" ContentType="image/png"/>
  <Default Extension="bmp" ContentType="image/bmp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8" r:id="rId2"/>
    <p:sldId id="270" r:id="rId3"/>
    <p:sldId id="271" r:id="rId4"/>
    <p:sldId id="272" r:id="rId5"/>
    <p:sldId id="273" r:id="rId6"/>
    <p:sldId id="276" r:id="rId7"/>
    <p:sldId id="275" r:id="rId8"/>
    <p:sldId id="286" r:id="rId9"/>
    <p:sldId id="282" r:id="rId10"/>
    <p:sldId id="281" r:id="rId11"/>
    <p:sldId id="283" r:id="rId12"/>
    <p:sldId id="287" r:id="rId13"/>
    <p:sldId id="279" r:id="rId14"/>
    <p:sldId id="284" r:id="rId15"/>
    <p:sldId id="280" r:id="rId16"/>
    <p:sldId id="278" r:id="rId17"/>
    <p:sldId id="288" r:id="rId18"/>
    <p:sldId id="277" r:id="rId19"/>
    <p:sldId id="274" r:id="rId20"/>
    <p:sldId id="285" r:id="rId21"/>
    <p:sldId id="289" r:id="rId22"/>
    <p:sldId id="290" r:id="rId23"/>
    <p:sldId id="291" r:id="rId24"/>
    <p:sldId id="292" r:id="rId25"/>
    <p:sldId id="293" r:id="rId26"/>
    <p:sldId id="294" r:id="rId27"/>
    <p:sldId id="259" r:id="rId28"/>
    <p:sldId id="269" r:id="rId2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Olbow" initials="O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xmlns:mc="http://schemas.openxmlformats.org/markup-compatibility/2006" xmlns:a14="http://schemas.microsoft.com/office/drawing/2010/main" val="FF0000" mc:Ignorable="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xmlns:mc="http://schemas.openxmlformats.org/markup-compatibility/2006" xmlns:a14="http://schemas.microsoft.com/office/drawing/2010/main" val="660101" mc:Ignorable=""/>
    <a:srgbClr xmlns:mc="http://schemas.openxmlformats.org/markup-compatibility/2006" xmlns:a14="http://schemas.microsoft.com/office/drawing/2010/main" val="782118" mc:Ignorable=""/>
    <a:srgbClr xmlns:mc="http://schemas.openxmlformats.org/markup-compatibility/2006" xmlns:a14="http://schemas.microsoft.com/office/drawing/2010/main" val="C00000" mc:Ignorable="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496" autoAdjust="0"/>
    <p:restoredTop sz="94660"/>
  </p:normalViewPr>
  <p:slideViewPr>
    <p:cSldViewPr>
      <p:cViewPr>
        <p:scale>
          <a:sx n="120" d="100"/>
          <a:sy n="120" d="100"/>
        </p:scale>
        <p:origin x="-129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0" d="100"/>
          <a:sy n="70" d="100"/>
        </p:scale>
        <p:origin x="-2802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AA0C82-64C4-4D98-A4CE-86A472691774}" type="datetimeFigureOut">
              <a:rPr lang="fr-FR" smtClean="0"/>
              <a:pPr/>
              <a:t>17/09/2010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B7BAA2-EAF2-4EDA-883B-D1C09612D0D6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673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C2596B-930F-4545-A5A3-8BD58B8CF1BC}" type="datetimeFigureOut">
              <a:rPr lang="fr-FR" smtClean="0"/>
              <a:pPr/>
              <a:t>17/09/2010</a:t>
            </a:fld>
            <a:endParaRPr lang="fr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264D80-5E6D-4F0D-AB2B-4008A9BFD044}" type="slidenum">
              <a:rPr lang="fr-BE" smtClean="0"/>
              <a:pPr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991918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264D80-5E6D-4F0D-AB2B-4008A9BFD044}" type="slidenum">
              <a:rPr lang="fr-BE" smtClean="0"/>
              <a:pPr/>
              <a:t>1</a:t>
            </a:fld>
            <a:endParaRPr lang="fr-BE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264D80-5E6D-4F0D-AB2B-4008A9BFD044}" type="slidenum">
              <a:rPr lang="fr-BE" smtClean="0"/>
              <a:pPr/>
              <a:t>2</a:t>
            </a:fld>
            <a:endParaRPr lang="fr-B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264D80-5E6D-4F0D-AB2B-4008A9BFD044}" type="slidenum">
              <a:rPr lang="fr-BE" smtClean="0"/>
              <a:pPr/>
              <a:t>3</a:t>
            </a:fld>
            <a:endParaRPr lang="fr-B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264D80-5E6D-4F0D-AB2B-4008A9BFD044}" type="slidenum">
              <a:rPr lang="fr-BE" smtClean="0"/>
              <a:pPr/>
              <a:t>27</a:t>
            </a:fld>
            <a:endParaRPr lang="fr-B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264D80-5E6D-4F0D-AB2B-4008A9BFD044}" type="slidenum">
              <a:rPr lang="fr-BE" smtClean="0"/>
              <a:pPr/>
              <a:t>28</a:t>
            </a:fld>
            <a:endParaRPr lang="fr-B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FFFFFF" mc:Ignorable="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14400" y="990600"/>
            <a:ext cx="6400800" cy="1752600"/>
          </a:xfrm>
        </p:spPr>
        <p:txBody>
          <a:bodyPr/>
          <a:lstStyle>
            <a:lvl1pPr marL="0" indent="0" algn="l">
              <a:buNone/>
              <a:defRPr baseline="0">
                <a:solidFill>
                  <a:schemeClr val="tx1"/>
                </a:solidFill>
                <a:latin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8100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2860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962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38893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38893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5900750" cy="7143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7924800" cy="4724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l" defTabSz="914400" rtl="0" eaLnBrk="1" latinLnBrk="0" hangingPunct="1">
        <a:spcBef>
          <a:spcPct val="0"/>
        </a:spcBef>
        <a:buNone/>
        <a:defRPr sz="240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Wingdings" pitchFamily="2" charset="2"/>
        <a:buChar char="§"/>
        <a:defRPr sz="2400" kern="1200">
          <a:solidFill>
            <a:srgbClr xmlns:mc="http://schemas.openxmlformats.org/markup-compatibility/2006" xmlns:a14="http://schemas.microsoft.com/office/drawing/2010/main" val="C00000" mc:Ignorable="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bmp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linkedin.com/groups?home=&amp;gid=1409317&amp;trk=anet_ug_hm&amp;goback=.ait.mid_66947281" TargetMode="External"/><Relationship Id="rId13" Type="http://schemas.openxmlformats.org/officeDocument/2006/relationships/image" Target="../media/image27.gif"/><Relationship Id="rId18" Type="http://schemas.openxmlformats.org/officeDocument/2006/relationships/hyperlink" Target="http://www.youtube.com/group/cleverwood" TargetMode="External"/><Relationship Id="rId3" Type="http://schemas.openxmlformats.org/officeDocument/2006/relationships/image" Target="../media/image22.jpeg"/><Relationship Id="rId21" Type="http://schemas.openxmlformats.org/officeDocument/2006/relationships/image" Target="../media/image31.gif"/><Relationship Id="rId7" Type="http://schemas.openxmlformats.org/officeDocument/2006/relationships/image" Target="../media/image24.gif"/><Relationship Id="rId12" Type="http://schemas.openxmlformats.org/officeDocument/2006/relationships/hyperlink" Target="http://www.flickr.com/groups/860953@N24/" TargetMode="External"/><Relationship Id="rId17" Type="http://schemas.openxmlformats.org/officeDocument/2006/relationships/image" Target="../media/image29.gif"/><Relationship Id="rId2" Type="http://schemas.openxmlformats.org/officeDocument/2006/relationships/notesSlide" Target="../notesSlides/notesSlide4.xml"/><Relationship Id="rId16" Type="http://schemas.openxmlformats.org/officeDocument/2006/relationships/hyperlink" Target="http://www.slideshare.net/cleverwood" TargetMode="External"/><Relationship Id="rId20" Type="http://schemas.openxmlformats.org/officeDocument/2006/relationships/hyperlink" Target="http://twitter.com/cleverwood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facebook.com/home.php?tab=2" TargetMode="External"/><Relationship Id="rId11" Type="http://schemas.openxmlformats.org/officeDocument/2006/relationships/image" Target="../media/image26.gif"/><Relationship Id="rId24" Type="http://schemas.openxmlformats.org/officeDocument/2006/relationships/image" Target="../media/image33.jpeg"/><Relationship Id="rId5" Type="http://schemas.openxmlformats.org/officeDocument/2006/relationships/image" Target="../media/image23.gif"/><Relationship Id="rId15" Type="http://schemas.openxmlformats.org/officeDocument/2006/relationships/image" Target="../media/image28.gif"/><Relationship Id="rId23" Type="http://schemas.openxmlformats.org/officeDocument/2006/relationships/image" Target="../media/image32.gif"/><Relationship Id="rId10" Type="http://schemas.openxmlformats.org/officeDocument/2006/relationships/hyperlink" Target="http://www.netvibes.com/cleverwood" TargetMode="External"/><Relationship Id="rId19" Type="http://schemas.openxmlformats.org/officeDocument/2006/relationships/image" Target="../media/image30.gif"/><Relationship Id="rId4" Type="http://schemas.openxmlformats.org/officeDocument/2006/relationships/hyperlink" Target="http://www.cleverwood.be/blog/" TargetMode="External"/><Relationship Id="rId9" Type="http://schemas.openxmlformats.org/officeDocument/2006/relationships/image" Target="../media/image25.gif"/><Relationship Id="rId14" Type="http://schemas.openxmlformats.org/officeDocument/2006/relationships/hyperlink" Target="http://www.dailymotion.com/group/cleverwood" TargetMode="External"/><Relationship Id="rId22" Type="http://schemas.openxmlformats.org/officeDocument/2006/relationships/hyperlink" Target="http://www.google.be/search?hl=en&amp;q=cleverwood+++marketing&amp;btnG=Google+Search&amp;meta=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71600" y="1371600"/>
            <a:ext cx="6350000" cy="4229100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FFFFFF" mc:Ignorable="">
              <a:shade val="85000"/>
            </a:srgbClr>
          </a:solidFill>
          <a:ln w="190500" cap="sq">
            <a:solidFill>
              <a:srgbClr xmlns:mc="http://schemas.openxmlformats.org/markup-compatibility/2006" xmlns:a14="http://schemas.microsoft.com/office/drawing/2010/main" val="FFFFFF" mc:Ignorable=""/>
            </a:solidFill>
            <a:miter lim="800000"/>
          </a:ln>
          <a:effectLst>
            <a:outerShdw blurRad="65000" dist="50800" dir="12900000" kx="195000" ky="145000" algn="tl" rotWithShape="0">
              <a:srgbClr xmlns:mc="http://schemas.openxmlformats.org/markup-compatibility/2006" xmlns:a14="http://schemas.microsoft.com/office/drawing/2010/main" val="000000" mc:Ignorable="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xmlns:mc="http://schemas.openxmlformats.org/markup-compatibility/2006" xmlns:a14="http://schemas.microsoft.com/office/drawing/2010/main" val="969696" mc:Ignorable=""/>
            </a:contourClr>
          </a:sp3d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leverwood_FridaySession_20040417_GirlsGeekEurostar_4 by you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291563">
            <a:off x="4500562" y="4357695"/>
            <a:ext cx="3333740" cy="2500305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FFFFFF" mc:Ignorable="">
              <a:shade val="85000"/>
            </a:srgbClr>
          </a:solidFill>
          <a:ln w="190500" cap="rnd">
            <a:solidFill>
              <a:srgbClr xmlns:mc="http://schemas.openxmlformats.org/markup-compatibility/2006" xmlns:a14="http://schemas.microsoft.com/office/drawing/2010/main" val="FFFFFF" mc:Ignorable=""/>
            </a:solidFill>
          </a:ln>
          <a:effectLst>
            <a:outerShdw blurRad="50000" algn="tl" rotWithShape="0">
              <a:srgbClr xmlns:mc="http://schemas.openxmlformats.org/markup-compatibility/2006" xmlns:a14="http://schemas.microsoft.com/office/drawing/2010/main" val="000000" mc:Ignorable="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xmlns:mc="http://schemas.openxmlformats.org/markup-compatibility/2006" xmlns:a14="http://schemas.microsoft.com/office/drawing/2010/main" val="C0C0C0" mc:Ignorable=""/>
            </a:contourClr>
          </a:sp3d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lum bright="15000" contrast="15000"/>
          </a:blip>
          <a:srcRect l="33200" t="39157" r="15200"/>
          <a:stretch>
            <a:fillRect/>
          </a:stretch>
        </p:blipFill>
        <p:spPr>
          <a:xfrm rot="709323">
            <a:off x="6781240" y="3204035"/>
            <a:ext cx="3276600" cy="2565400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FFFFFF" mc:Ignorable="">
              <a:shade val="85000"/>
            </a:srgbClr>
          </a:solidFill>
          <a:ln w="190500" cap="sq">
            <a:solidFill>
              <a:srgbClr xmlns:mc="http://schemas.openxmlformats.org/markup-compatibility/2006" xmlns:a14="http://schemas.microsoft.com/office/drawing/2010/main" val="FFFFFF" mc:Ignorable=""/>
            </a:solidFill>
            <a:miter lim="800000"/>
          </a:ln>
          <a:effectLst>
            <a:outerShdw blurRad="65000" dist="50800" dir="12900000" kx="195000" ky="145000" algn="tl" rotWithShape="0">
              <a:srgbClr xmlns:mc="http://schemas.openxmlformats.org/markup-compatibility/2006" xmlns:a14="http://schemas.microsoft.com/office/drawing/2010/main" val="000000" mc:Ignorable="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xmlns:mc="http://schemas.openxmlformats.org/markup-compatibility/2006" xmlns:a14="http://schemas.microsoft.com/office/drawing/2010/main" val="969696" mc:Ignorable=""/>
            </a:contourClr>
          </a:sp3d>
        </p:spPr>
      </p:pic>
      <p:sp>
        <p:nvSpPr>
          <p:cNvPr id="17" name="TextBox 16"/>
          <p:cNvSpPr txBox="1"/>
          <p:nvPr/>
        </p:nvSpPr>
        <p:spPr>
          <a:xfrm>
            <a:off x="5500694" y="0"/>
            <a:ext cx="364330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solidFill>
                  <a:schemeClr val="bg2">
                    <a:lumMod val="90000"/>
                  </a:schemeClr>
                </a:solidFill>
                <a:latin typeface="Arial" pitchFamily="34" charset="0"/>
                <a:cs typeface="Arial" pitchFamily="34" charset="0"/>
              </a:rPr>
              <a:t>Community animation</a:t>
            </a:r>
          </a:p>
          <a:p>
            <a:pPr algn="r"/>
            <a:r>
              <a:rPr lang="en-US" sz="2000" dirty="0" smtClean="0">
                <a:solidFill>
                  <a:schemeClr val="bg2">
                    <a:lumMod val="90000"/>
                  </a:schemeClr>
                </a:solidFill>
                <a:latin typeface="Arial" pitchFamily="34" charset="0"/>
                <a:cs typeface="Arial" pitchFamily="34" charset="0"/>
              </a:rPr>
              <a:t>Twitter opportunities</a:t>
            </a:r>
          </a:p>
          <a:p>
            <a:pPr algn="r"/>
            <a:r>
              <a:rPr lang="en-US" sz="2000" dirty="0" smtClean="0">
                <a:solidFill>
                  <a:schemeClr val="bg2">
                    <a:lumMod val="90000"/>
                  </a:schemeClr>
                </a:solidFill>
                <a:latin typeface="Arial" pitchFamily="34" charset="0"/>
                <a:cs typeface="Arial" pitchFamily="34" charset="0"/>
              </a:rPr>
              <a:t>Case Study mobile app</a:t>
            </a:r>
          </a:p>
          <a:p>
            <a:pPr algn="r"/>
            <a:r>
              <a:rPr lang="en-US" sz="2000" dirty="0" smtClean="0">
                <a:solidFill>
                  <a:schemeClr val="bg2">
                    <a:lumMod val="90000"/>
                  </a:schemeClr>
                </a:solidFill>
                <a:latin typeface="Arial" pitchFamily="34" charset="0"/>
                <a:cs typeface="Arial" pitchFamily="34" charset="0"/>
              </a:rPr>
              <a:t>Monitoring Social media</a:t>
            </a:r>
          </a:p>
          <a:p>
            <a:pPr algn="r"/>
            <a:r>
              <a:rPr lang="en-US" sz="2000" dirty="0" smtClean="0">
                <a:solidFill>
                  <a:schemeClr val="bg2">
                    <a:lumMod val="90000"/>
                  </a:schemeClr>
                </a:solidFill>
                <a:latin typeface="Arial" pitchFamily="34" charset="0"/>
                <a:cs typeface="Arial" pitchFamily="34" charset="0"/>
              </a:rPr>
              <a:t>Geo-localization</a:t>
            </a:r>
          </a:p>
          <a:p>
            <a:pPr algn="r"/>
            <a:r>
              <a:rPr lang="en-US" sz="2000" dirty="0" smtClean="0">
                <a:solidFill>
                  <a:schemeClr val="bg2">
                    <a:lumMod val="90000"/>
                  </a:schemeClr>
                </a:solidFill>
                <a:latin typeface="Arial" pitchFamily="34" charset="0"/>
                <a:cs typeface="Arial" pitchFamily="34" charset="0"/>
              </a:rPr>
              <a:t>Innovative mash-ups</a:t>
            </a:r>
          </a:p>
          <a:p>
            <a:pPr algn="r"/>
            <a:r>
              <a:rPr lang="en-US" sz="2000" dirty="0" smtClean="0">
                <a:solidFill>
                  <a:schemeClr val="bg2">
                    <a:lumMod val="90000"/>
                  </a:schemeClr>
                </a:solidFill>
                <a:latin typeface="Arial" pitchFamily="34" charset="0"/>
                <a:cs typeface="Arial" pitchFamily="34" charset="0"/>
              </a:rPr>
              <a:t>Scrum : tips &amp; tricks</a:t>
            </a:r>
          </a:p>
          <a:p>
            <a:pPr algn="r"/>
            <a:r>
              <a:rPr lang="en-US" sz="2000" dirty="0" smtClean="0">
                <a:solidFill>
                  <a:schemeClr val="bg2">
                    <a:lumMod val="90000"/>
                  </a:schemeClr>
                </a:solidFill>
                <a:latin typeface="Arial" pitchFamily="34" charset="0"/>
                <a:cs typeface="Arial" pitchFamily="34" charset="0"/>
              </a:rPr>
              <a:t>Career mgt 2.0</a:t>
            </a:r>
          </a:p>
          <a:p>
            <a:pPr algn="r"/>
            <a:r>
              <a:rPr lang="en-US" sz="2000" dirty="0" err="1" smtClean="0">
                <a:solidFill>
                  <a:schemeClr val="bg2">
                    <a:lumMod val="90000"/>
                  </a:schemeClr>
                </a:solidFill>
                <a:latin typeface="Arial" pitchFamily="34" charset="0"/>
                <a:cs typeface="Arial" pitchFamily="34" charset="0"/>
              </a:rPr>
              <a:t>Basecamp</a:t>
            </a:r>
            <a:endParaRPr lang="en-US" sz="2000" dirty="0" smtClean="0">
              <a:solidFill>
                <a:schemeClr val="bg2">
                  <a:lumMod val="9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en-US" sz="2000" dirty="0" err="1" smtClean="0">
                <a:solidFill>
                  <a:schemeClr val="bg2">
                    <a:lumMod val="90000"/>
                  </a:schemeClr>
                </a:solidFill>
                <a:latin typeface="Arial" pitchFamily="34" charset="0"/>
                <a:cs typeface="Arial" pitchFamily="34" charset="0"/>
              </a:rPr>
              <a:t>Webwriting</a:t>
            </a:r>
            <a:endParaRPr lang="en-US" sz="2000" dirty="0" smtClean="0">
              <a:solidFill>
                <a:schemeClr val="bg2">
                  <a:lumMod val="9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0" y="428604"/>
            <a:ext cx="504298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4000" dirty="0" smtClean="0">
                <a:solidFill>
                  <a:schemeClr val="accent6">
                    <a:lumMod val="75000"/>
                  </a:schemeClr>
                </a:solidFill>
              </a:rPr>
              <a:t>DYNAMIC INSOURCING</a:t>
            </a:r>
          </a:p>
          <a:p>
            <a:r>
              <a:rPr lang="nl-BE" sz="4000" dirty="0" smtClean="0">
                <a:solidFill>
                  <a:schemeClr val="accent6">
                    <a:lumMod val="50000"/>
                  </a:schemeClr>
                </a:solidFill>
              </a:rPr>
              <a:t>FRIDAY SESSIONS</a:t>
            </a:r>
            <a:endParaRPr lang="nl-BE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1406" y="1835056"/>
            <a:ext cx="350046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Friday Sessions are organized internally within Cleverwood, where a few external people are also invited. </a:t>
            </a:r>
          </a:p>
          <a:p>
            <a:endParaRPr lang="en-US" dirty="0" smtClean="0">
              <a:solidFill>
                <a:schemeClr val="bg1">
                  <a:lumMod val="50000"/>
                </a:schemeClr>
              </a:solidFill>
              <a:latin typeface="Arial"/>
              <a:cs typeface="Arial"/>
            </a:endParaRPr>
          </a:p>
          <a:p>
            <a:endParaRPr lang="en-US" dirty="0" smtClean="0">
              <a:solidFill>
                <a:schemeClr val="bg1">
                  <a:lumMod val="50000"/>
                </a:schemeClr>
              </a:solidFill>
              <a:latin typeface="Arial"/>
              <a:cs typeface="Arial"/>
            </a:endParaRP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Their goal is to share the knowledge on a particular hot topic between Cleverwood staff members.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/>
          <a:srcRect l="20847"/>
          <a:stretch>
            <a:fillRect/>
          </a:stretch>
        </p:blipFill>
        <p:spPr>
          <a:xfrm>
            <a:off x="5286380" y="2500306"/>
            <a:ext cx="2603959" cy="2184400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FFFFFF" mc:Ignorable="">
              <a:shade val="85000"/>
            </a:srgbClr>
          </a:solidFill>
          <a:ln w="190500" cap="sq">
            <a:solidFill>
              <a:srgbClr xmlns:mc="http://schemas.openxmlformats.org/markup-compatibility/2006" xmlns:a14="http://schemas.microsoft.com/office/drawing/2010/main" val="FFFFFF" mc:Ignorable=""/>
            </a:solidFill>
            <a:miter lim="800000"/>
          </a:ln>
          <a:effectLst>
            <a:outerShdw blurRad="65000" dist="50800" dir="12900000" kx="195000" ky="145000" algn="tl" rotWithShape="0">
              <a:srgbClr xmlns:mc="http://schemas.openxmlformats.org/markup-compatibility/2006" xmlns:a14="http://schemas.microsoft.com/office/drawing/2010/main" val="000000" mc:Ignorable="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xmlns:mc="http://schemas.openxmlformats.org/markup-compatibility/2006" xmlns:a14="http://schemas.microsoft.com/office/drawing/2010/main" val="969696" mc:Ignorable=""/>
            </a:contourClr>
          </a:sp3d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leverwood_FridaySession_20040417_GirlsGeekEurostar_4 by you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291563">
            <a:off x="4500562" y="4357695"/>
            <a:ext cx="3333740" cy="2500305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FFFFFF" mc:Ignorable="">
              <a:shade val="85000"/>
            </a:srgbClr>
          </a:solidFill>
          <a:ln w="190500" cap="rnd">
            <a:solidFill>
              <a:srgbClr xmlns:mc="http://schemas.openxmlformats.org/markup-compatibility/2006" xmlns:a14="http://schemas.microsoft.com/office/drawing/2010/main" val="FFFFFF" mc:Ignorable=""/>
            </a:solidFill>
          </a:ln>
          <a:effectLst>
            <a:outerShdw blurRad="50000" algn="tl" rotWithShape="0">
              <a:srgbClr xmlns:mc="http://schemas.openxmlformats.org/markup-compatibility/2006" xmlns:a14="http://schemas.microsoft.com/office/drawing/2010/main" val="000000" mc:Ignorable="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xmlns:mc="http://schemas.openxmlformats.org/markup-compatibility/2006" xmlns:a14="http://schemas.microsoft.com/office/drawing/2010/main" val="C0C0C0" mc:Ignorable=""/>
            </a:contourClr>
          </a:sp3d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lum bright="15000" contrast="15000"/>
          </a:blip>
          <a:srcRect l="33200" t="39157" r="15200"/>
          <a:stretch>
            <a:fillRect/>
          </a:stretch>
        </p:blipFill>
        <p:spPr>
          <a:xfrm rot="709323">
            <a:off x="6781240" y="3204035"/>
            <a:ext cx="3276600" cy="2565400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FFFFFF" mc:Ignorable="">
              <a:shade val="85000"/>
            </a:srgbClr>
          </a:solidFill>
          <a:ln w="190500" cap="sq">
            <a:solidFill>
              <a:srgbClr xmlns:mc="http://schemas.openxmlformats.org/markup-compatibility/2006" xmlns:a14="http://schemas.microsoft.com/office/drawing/2010/main" val="FFFFFF" mc:Ignorable=""/>
            </a:solidFill>
            <a:miter lim="800000"/>
          </a:ln>
          <a:effectLst>
            <a:outerShdw blurRad="65000" dist="50800" dir="12900000" kx="195000" ky="145000" algn="tl" rotWithShape="0">
              <a:srgbClr xmlns:mc="http://schemas.openxmlformats.org/markup-compatibility/2006" xmlns:a14="http://schemas.microsoft.com/office/drawing/2010/main" val="000000" mc:Ignorable="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xmlns:mc="http://schemas.openxmlformats.org/markup-compatibility/2006" xmlns:a14="http://schemas.microsoft.com/office/drawing/2010/main" val="969696" mc:Ignorable=""/>
            </a:contourClr>
          </a:sp3d>
        </p:spPr>
      </p:pic>
      <p:sp>
        <p:nvSpPr>
          <p:cNvPr id="17" name="TextBox 16"/>
          <p:cNvSpPr txBox="1"/>
          <p:nvPr/>
        </p:nvSpPr>
        <p:spPr>
          <a:xfrm>
            <a:off x="5500694" y="0"/>
            <a:ext cx="364330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solidFill>
                  <a:schemeClr val="bg2">
                    <a:lumMod val="90000"/>
                  </a:schemeClr>
                </a:solidFill>
                <a:latin typeface="Arial" pitchFamily="34" charset="0"/>
                <a:cs typeface="Arial" pitchFamily="34" charset="0"/>
              </a:rPr>
              <a:t>Community animation</a:t>
            </a:r>
          </a:p>
          <a:p>
            <a:pPr algn="r"/>
            <a:r>
              <a:rPr lang="en-US" sz="2000" dirty="0" smtClean="0">
                <a:solidFill>
                  <a:schemeClr val="bg2">
                    <a:lumMod val="90000"/>
                  </a:schemeClr>
                </a:solidFill>
                <a:latin typeface="Arial" pitchFamily="34" charset="0"/>
                <a:cs typeface="Arial" pitchFamily="34" charset="0"/>
              </a:rPr>
              <a:t>Twitter opportunities</a:t>
            </a:r>
          </a:p>
          <a:p>
            <a:pPr algn="r"/>
            <a:r>
              <a:rPr lang="en-US" sz="2000" dirty="0" smtClean="0">
                <a:solidFill>
                  <a:schemeClr val="bg2">
                    <a:lumMod val="90000"/>
                  </a:schemeClr>
                </a:solidFill>
                <a:latin typeface="Arial" pitchFamily="34" charset="0"/>
                <a:cs typeface="Arial" pitchFamily="34" charset="0"/>
              </a:rPr>
              <a:t>Case Study mobile app</a:t>
            </a:r>
          </a:p>
          <a:p>
            <a:pPr algn="r"/>
            <a:r>
              <a:rPr lang="en-US" sz="2000" dirty="0" smtClean="0">
                <a:solidFill>
                  <a:schemeClr val="bg2">
                    <a:lumMod val="90000"/>
                  </a:schemeClr>
                </a:solidFill>
                <a:latin typeface="Arial" pitchFamily="34" charset="0"/>
                <a:cs typeface="Arial" pitchFamily="34" charset="0"/>
              </a:rPr>
              <a:t>Monitoring Social media</a:t>
            </a:r>
          </a:p>
          <a:p>
            <a:pPr algn="r"/>
            <a:r>
              <a:rPr lang="en-US" sz="2000" dirty="0" smtClean="0">
                <a:solidFill>
                  <a:schemeClr val="bg2">
                    <a:lumMod val="90000"/>
                  </a:schemeClr>
                </a:solidFill>
                <a:latin typeface="Arial" pitchFamily="34" charset="0"/>
                <a:cs typeface="Arial" pitchFamily="34" charset="0"/>
              </a:rPr>
              <a:t>Geo-localization</a:t>
            </a:r>
          </a:p>
          <a:p>
            <a:pPr algn="r"/>
            <a:r>
              <a:rPr lang="en-US" sz="2000" dirty="0" smtClean="0">
                <a:solidFill>
                  <a:schemeClr val="bg2">
                    <a:lumMod val="90000"/>
                  </a:schemeClr>
                </a:solidFill>
                <a:latin typeface="Arial" pitchFamily="34" charset="0"/>
                <a:cs typeface="Arial" pitchFamily="34" charset="0"/>
              </a:rPr>
              <a:t>Innovative mash-ups</a:t>
            </a:r>
          </a:p>
          <a:p>
            <a:pPr algn="r"/>
            <a:r>
              <a:rPr lang="en-US" sz="2000" dirty="0" smtClean="0">
                <a:solidFill>
                  <a:schemeClr val="bg2">
                    <a:lumMod val="90000"/>
                  </a:schemeClr>
                </a:solidFill>
                <a:latin typeface="Arial" pitchFamily="34" charset="0"/>
                <a:cs typeface="Arial" pitchFamily="34" charset="0"/>
              </a:rPr>
              <a:t>Scrum : tips &amp; tricks</a:t>
            </a:r>
          </a:p>
          <a:p>
            <a:pPr algn="r"/>
            <a:r>
              <a:rPr lang="en-US" sz="2000" dirty="0" smtClean="0">
                <a:solidFill>
                  <a:schemeClr val="bg2">
                    <a:lumMod val="90000"/>
                  </a:schemeClr>
                </a:solidFill>
                <a:latin typeface="Arial" pitchFamily="34" charset="0"/>
                <a:cs typeface="Arial" pitchFamily="34" charset="0"/>
              </a:rPr>
              <a:t>Career mgt 2.0</a:t>
            </a:r>
          </a:p>
          <a:p>
            <a:pPr algn="r"/>
            <a:r>
              <a:rPr lang="en-US" sz="2000" dirty="0" err="1" smtClean="0">
                <a:solidFill>
                  <a:schemeClr val="bg2">
                    <a:lumMod val="90000"/>
                  </a:schemeClr>
                </a:solidFill>
                <a:latin typeface="Arial" pitchFamily="34" charset="0"/>
                <a:cs typeface="Arial" pitchFamily="34" charset="0"/>
              </a:rPr>
              <a:t>Basecamp</a:t>
            </a:r>
            <a:endParaRPr lang="en-US" sz="2000" dirty="0" smtClean="0">
              <a:solidFill>
                <a:schemeClr val="bg2">
                  <a:lumMod val="9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en-US" sz="2000" dirty="0" err="1" smtClean="0">
                <a:solidFill>
                  <a:schemeClr val="bg2">
                    <a:lumMod val="90000"/>
                  </a:schemeClr>
                </a:solidFill>
                <a:latin typeface="Arial" pitchFamily="34" charset="0"/>
                <a:cs typeface="Arial" pitchFamily="34" charset="0"/>
              </a:rPr>
              <a:t>Webwriting</a:t>
            </a:r>
            <a:endParaRPr lang="en-US" sz="2000" dirty="0" smtClean="0">
              <a:solidFill>
                <a:schemeClr val="bg2">
                  <a:lumMod val="9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0" y="428604"/>
            <a:ext cx="504298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4000" dirty="0" smtClean="0">
                <a:solidFill>
                  <a:schemeClr val="accent6">
                    <a:lumMod val="75000"/>
                  </a:schemeClr>
                </a:solidFill>
              </a:rPr>
              <a:t>DYNAMIC INSOURCING</a:t>
            </a:r>
          </a:p>
          <a:p>
            <a:r>
              <a:rPr lang="nl-BE" sz="4000" dirty="0" smtClean="0">
                <a:solidFill>
                  <a:schemeClr val="accent6">
                    <a:lumMod val="50000"/>
                  </a:schemeClr>
                </a:solidFill>
              </a:rPr>
              <a:t>FRIDAY SESSIONS</a:t>
            </a:r>
            <a:endParaRPr lang="nl-BE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1406" y="1835056"/>
            <a:ext cx="464347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solidFill>
                <a:schemeClr val="bg1">
                  <a:lumMod val="50000"/>
                </a:schemeClr>
              </a:solidFill>
              <a:latin typeface="Arial"/>
              <a:cs typeface="Arial"/>
            </a:endParaRPr>
          </a:p>
          <a:p>
            <a:endParaRPr lang="en-US" dirty="0" smtClean="0">
              <a:solidFill>
                <a:schemeClr val="bg1">
                  <a:lumMod val="50000"/>
                </a:schemeClr>
              </a:solidFill>
              <a:latin typeface="Arial"/>
              <a:cs typeface="Arial"/>
            </a:endParaRP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Today’s session </a:t>
            </a:r>
          </a:p>
          <a:p>
            <a:endParaRPr lang="en-US" dirty="0" smtClean="0">
              <a:solidFill>
                <a:schemeClr val="bg1">
                  <a:lumMod val="50000"/>
                </a:schemeClr>
              </a:solidFill>
              <a:latin typeface="Arial"/>
              <a:cs typeface="Arial"/>
            </a:endParaRPr>
          </a:p>
          <a:p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Marina Aubert</a:t>
            </a:r>
          </a:p>
          <a:p>
            <a:endParaRPr lang="en-US" dirty="0" smtClean="0">
              <a:solidFill>
                <a:schemeClr val="bg1">
                  <a:lumMod val="50000"/>
                </a:schemeClr>
              </a:solidFill>
              <a:latin typeface="Arial"/>
              <a:cs typeface="Arial"/>
            </a:endParaRPr>
          </a:p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Presenting </a:t>
            </a:r>
          </a:p>
          <a:p>
            <a:endParaRPr lang="en-US" dirty="0" smtClean="0">
              <a:solidFill>
                <a:schemeClr val="bg1">
                  <a:lumMod val="50000"/>
                </a:schemeClr>
              </a:solidFill>
              <a:latin typeface="Arial"/>
              <a:cs typeface="Arial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/>
          <a:srcRect l="20847"/>
          <a:stretch>
            <a:fillRect/>
          </a:stretch>
        </p:blipFill>
        <p:spPr>
          <a:xfrm>
            <a:off x="5286380" y="2500306"/>
            <a:ext cx="2603959" cy="2184400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FFFFFF" mc:Ignorable="">
              <a:shade val="85000"/>
            </a:srgbClr>
          </a:solidFill>
          <a:ln w="190500" cap="sq">
            <a:solidFill>
              <a:srgbClr xmlns:mc="http://schemas.openxmlformats.org/markup-compatibility/2006" xmlns:a14="http://schemas.microsoft.com/office/drawing/2010/main" val="FFFFFF" mc:Ignorable=""/>
            </a:solidFill>
            <a:miter lim="800000"/>
          </a:ln>
          <a:effectLst>
            <a:outerShdw blurRad="65000" dist="50800" dir="12900000" kx="195000" ky="145000" algn="tl" rotWithShape="0">
              <a:srgbClr xmlns:mc="http://schemas.openxmlformats.org/markup-compatibility/2006" xmlns:a14="http://schemas.microsoft.com/office/drawing/2010/main" val="000000" mc:Ignorable="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xmlns:mc="http://schemas.openxmlformats.org/markup-compatibility/2006" xmlns:a14="http://schemas.microsoft.com/office/drawing/2010/main" val="969696" mc:Ignorable="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0" y="3857628"/>
            <a:ext cx="894290" cy="136960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nl-BE" sz="8300" i="1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“</a:t>
            </a:r>
            <a:endParaRPr lang="en-US" sz="8300" i="1" dirty="0" smtClean="0">
              <a:solidFill>
                <a:schemeClr val="accent6">
                  <a:lumMod val="75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87624" y="4542431"/>
            <a:ext cx="2812872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Web copywriting: between content creation and usability</a:t>
            </a:r>
          </a:p>
          <a:p>
            <a:pPr algn="r"/>
            <a:r>
              <a:rPr lang="nl-BE" sz="8300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xmlns:mc="http://schemas.openxmlformats.org/markup-compatibility/2006" xmlns:a14="http://schemas.microsoft.com/office/drawing/2010/main" val="000000" mc:Ignorable="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”</a:t>
            </a:r>
            <a:r>
              <a:rPr lang="en-US" sz="8300" i="1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endParaRPr lang="en-US" sz="8300" i="1" dirty="0">
              <a:solidFill>
                <a:schemeClr val="accent6">
                  <a:lumMod val="75000"/>
                </a:schemeClr>
              </a:solidFill>
              <a:latin typeface="Times New Roman"/>
              <a:cs typeface="Times New Roman"/>
            </a:endParaRPr>
          </a:p>
          <a:p>
            <a:endParaRPr lang="fr-BE" dirty="0"/>
          </a:p>
        </p:txBody>
      </p:sp>
      <p:pic>
        <p:nvPicPr>
          <p:cNvPr id="1026" name="Image 2" descr="\\192.168.1.11\jwdisk\Relations publiques\CommunicationWeb.be\GUIDELINES\LOGOS CW\CW-wordofmouseagency+carres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422" y="2989218"/>
            <a:ext cx="2487276" cy="384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Copywriting?</a:t>
            </a:r>
            <a:endParaRPr lang="fr-BE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BE"/>
          </a:p>
        </p:txBody>
      </p:sp>
      <p:pic>
        <p:nvPicPr>
          <p:cNvPr id="4" name="Imag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7475" y="3048000"/>
            <a:ext cx="382905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89801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BE"/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198210"/>
            <a:ext cx="4633485" cy="6543158"/>
          </a:xfrm>
        </p:spPr>
      </p:pic>
    </p:spTree>
    <p:extLst>
      <p:ext uri="{BB962C8B-B14F-4D97-AF65-F5344CB8AC3E}">
        <p14:creationId xmlns:p14="http://schemas.microsoft.com/office/powerpoint/2010/main" val="31595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Web </a:t>
            </a:r>
            <a:r>
              <a:rPr lang="fr-BE" dirty="0" err="1" smtClean="0"/>
              <a:t>copywriting</a:t>
            </a:r>
            <a:r>
              <a:rPr lang="fr-BE" dirty="0" smtClean="0"/>
              <a:t>?</a:t>
            </a:r>
            <a:endParaRPr lang="fr-BE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2349729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BE" dirty="0" smtClean="0"/>
              <a:t>1. Web content</a:t>
            </a:r>
            <a:endParaRPr lang="fr-BE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 err="1" smtClean="0"/>
              <a:t>Create</a:t>
            </a:r>
            <a:r>
              <a:rPr lang="fr-BE" dirty="0" smtClean="0"/>
              <a:t> </a:t>
            </a:r>
            <a:r>
              <a:rPr lang="fr-BE" dirty="0" err="1" smtClean="0"/>
              <a:t>customized</a:t>
            </a:r>
            <a:r>
              <a:rPr lang="fr-BE" dirty="0" smtClean="0"/>
              <a:t> content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6635641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9533"/>
            <a:ext cx="9144000" cy="6275851"/>
          </a:xfrm>
          <a:prstGeom prst="rect">
            <a:avLst/>
          </a:prstGeom>
        </p:spPr>
      </p:pic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err="1" smtClean="0"/>
              <a:t>Corporate</a:t>
            </a:r>
            <a:r>
              <a:rPr lang="fr-BE" dirty="0" smtClean="0"/>
              <a:t> Content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5193446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err="1" smtClean="0"/>
              <a:t>Database</a:t>
            </a:r>
            <a:r>
              <a:rPr lang="fr-BE" dirty="0" smtClean="0"/>
              <a:t> Content</a:t>
            </a:r>
            <a:endParaRPr lang="fr-BE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69209"/>
            <a:ext cx="9144000" cy="411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4734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err="1" smtClean="0"/>
              <a:t>Emailing</a:t>
            </a:r>
            <a:r>
              <a:rPr lang="fr-BE" dirty="0" smtClean="0"/>
              <a:t> &amp; Newsletters</a:t>
            </a:r>
            <a:endParaRPr lang="fr-BE" dirty="0"/>
          </a:p>
        </p:txBody>
      </p:sp>
      <p:pic>
        <p:nvPicPr>
          <p:cNvPr id="5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-9325"/>
            <a:ext cx="3672408" cy="82312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575132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BE" dirty="0" smtClean="0"/>
              <a:t>2. Web content management</a:t>
            </a:r>
            <a:endParaRPr lang="fr-BE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 err="1" smtClean="0"/>
              <a:t>Provide</a:t>
            </a:r>
            <a:r>
              <a:rPr lang="fr-BE" dirty="0" smtClean="0"/>
              <a:t> </a:t>
            </a:r>
            <a:r>
              <a:rPr lang="fr-BE" dirty="0" err="1" smtClean="0"/>
              <a:t>proper</a:t>
            </a:r>
            <a:r>
              <a:rPr lang="fr-BE" dirty="0" smtClean="0"/>
              <a:t> information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8565222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Information Architecture</a:t>
            </a:r>
            <a:endParaRPr lang="fr-BE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830" y="1219200"/>
            <a:ext cx="6925540" cy="4724400"/>
          </a:xfrm>
        </p:spPr>
      </p:pic>
    </p:spTree>
    <p:extLst>
      <p:ext uri="{BB962C8B-B14F-4D97-AF65-F5344CB8AC3E}">
        <p14:creationId xmlns:p14="http://schemas.microsoft.com/office/powerpoint/2010/main" val="18081611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7591"/>
            <a:ext cx="9144000" cy="5922818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err="1" smtClean="0"/>
              <a:t>Mindmap</a:t>
            </a:r>
            <a:r>
              <a:rPr lang="fr-BE" dirty="0" smtClean="0"/>
              <a:t> &amp; SEO keywords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0944277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SEO keywords monitoring</a:t>
            </a:r>
            <a:endParaRPr lang="fr-BE" dirty="0"/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630093"/>
            <a:ext cx="7924800" cy="1902613"/>
          </a:xfrm>
        </p:spPr>
      </p:pic>
    </p:spTree>
    <p:extLst>
      <p:ext uri="{BB962C8B-B14F-4D97-AF65-F5344CB8AC3E}">
        <p14:creationId xmlns:p14="http://schemas.microsoft.com/office/powerpoint/2010/main" val="22338096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Content </a:t>
            </a:r>
            <a:r>
              <a:rPr lang="fr-BE" dirty="0" err="1" smtClean="0"/>
              <a:t>Strategy</a:t>
            </a:r>
            <a:endParaRPr lang="fr-BE" dirty="0"/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BE"/>
          </a:p>
        </p:txBody>
      </p:sp>
      <p:pic>
        <p:nvPicPr>
          <p:cNvPr id="1026" name="Imag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765" b="19251"/>
          <a:stretch/>
        </p:blipFill>
        <p:spPr bwMode="auto">
          <a:xfrm>
            <a:off x="382386" y="1225438"/>
            <a:ext cx="8366078" cy="429179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85657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BE" dirty="0" smtClean="0"/>
              <a:t>3. Web content </a:t>
            </a:r>
            <a:r>
              <a:rPr lang="fr-BE" dirty="0" err="1" smtClean="0"/>
              <a:t>optimization</a:t>
            </a:r>
            <a:endParaRPr lang="fr-BE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 err="1" smtClean="0"/>
              <a:t>Create</a:t>
            </a:r>
            <a:r>
              <a:rPr lang="fr-BE" dirty="0" smtClean="0"/>
              <a:t> conversion </a:t>
            </a:r>
            <a:r>
              <a:rPr lang="fr-BE" dirty="0" err="1" smtClean="0"/>
              <a:t>funnels</a:t>
            </a:r>
            <a:r>
              <a:rPr lang="fr-BE" dirty="0" smtClean="0"/>
              <a:t>… or </a:t>
            </a:r>
            <a:r>
              <a:rPr lang="fr-BE" dirty="0" err="1" smtClean="0"/>
              <a:t>Usability</a:t>
            </a:r>
            <a:r>
              <a:rPr lang="fr-BE" dirty="0" smtClean="0"/>
              <a:t>?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8940414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16" y="934039"/>
            <a:ext cx="8316416" cy="5879337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err="1" smtClean="0"/>
              <a:t>Wireframe</a:t>
            </a:r>
            <a:r>
              <a:rPr lang="fr-BE" dirty="0" smtClean="0"/>
              <a:t> </a:t>
            </a:r>
            <a:r>
              <a:rPr lang="fr-BE" dirty="0" err="1" smtClean="0"/>
              <a:t>optimization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6594233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12" y="188640"/>
            <a:ext cx="9144000" cy="6464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5117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Not web </a:t>
            </a:r>
            <a:r>
              <a:rPr lang="fr-BE" dirty="0" err="1" smtClean="0"/>
              <a:t>copywriting</a:t>
            </a:r>
            <a:r>
              <a:rPr lang="fr-BE" dirty="0" smtClean="0"/>
              <a:t>?</a:t>
            </a:r>
            <a:endParaRPr lang="fr-BE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783569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err="1" smtClean="0"/>
              <a:t>Formal</a:t>
            </a:r>
            <a:r>
              <a:rPr lang="fr-BE" dirty="0" smtClean="0"/>
              <a:t> &amp; Informal Online Communication</a:t>
            </a:r>
            <a:endParaRPr lang="fr-BE" dirty="0"/>
          </a:p>
        </p:txBody>
      </p:sp>
      <p:pic>
        <p:nvPicPr>
          <p:cNvPr id="3074" name="Image 2" descr="\\192.168.1.11\jwdisk\Relations publiques\CommunicationWeb.be\site web\illus\schemas\formal_unformal_web 100dp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988840"/>
            <a:ext cx="4191001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99868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Image 4" descr="\\192.168.1.11\jwdisk\Projets devt\CafeRH\imgs\elements-e-reputation1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-73199"/>
            <a:ext cx="7715251" cy="6886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Information </a:t>
            </a:r>
            <a:r>
              <a:rPr lang="fr-BE" dirty="0" err="1" smtClean="0"/>
              <a:t>Visualization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40581666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Case </a:t>
            </a:r>
            <a:r>
              <a:rPr lang="fr-BE" dirty="0" err="1" smtClean="0"/>
              <a:t>study</a:t>
            </a:r>
            <a:r>
              <a:rPr lang="fr-BE" dirty="0" smtClean="0"/>
              <a:t>: </a:t>
            </a:r>
            <a:r>
              <a:rPr lang="fr-BE" dirty="0" err="1" smtClean="0"/>
              <a:t>danone</a:t>
            </a:r>
            <a:endParaRPr lang="fr-BE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937275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err="1" smtClean="0"/>
              <a:t>Organization’s</a:t>
            </a:r>
            <a:r>
              <a:rPr lang="fr-BE" dirty="0" smtClean="0"/>
              <a:t> Communication</a:t>
            </a:r>
            <a:endParaRPr lang="fr-BE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6587"/>
            <a:ext cx="9144000" cy="5716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9375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err="1" smtClean="0"/>
              <a:t>Organization’s</a:t>
            </a:r>
            <a:r>
              <a:rPr lang="fr-BE" dirty="0" smtClean="0"/>
              <a:t> </a:t>
            </a:r>
            <a:r>
              <a:rPr lang="fr-BE" dirty="0" err="1" smtClean="0"/>
              <a:t>Products</a:t>
            </a:r>
            <a:endParaRPr lang="fr-BE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03742"/>
            <a:ext cx="9144000" cy="5709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1662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7499176" cy="714380"/>
          </a:xfrm>
        </p:spPr>
        <p:txBody>
          <a:bodyPr/>
          <a:lstStyle/>
          <a:p>
            <a:pPr>
              <a:tabLst>
                <a:tab pos="7315200" algn="r"/>
              </a:tabLst>
            </a:pPr>
            <a:r>
              <a:rPr lang="fr-BE" dirty="0" err="1" smtClean="0"/>
              <a:t>Organization’s</a:t>
            </a:r>
            <a:r>
              <a:rPr lang="fr-BE" dirty="0" smtClean="0"/>
              <a:t> </a:t>
            </a:r>
            <a:r>
              <a:rPr lang="fr-BE" dirty="0" err="1" smtClean="0"/>
              <a:t>Behaviour</a:t>
            </a:r>
            <a:r>
              <a:rPr lang="fr-BE" dirty="0" smtClean="0"/>
              <a:t>	… </a:t>
            </a:r>
            <a:r>
              <a:rPr lang="fr-BE" dirty="0" err="1" smtClean="0"/>
              <a:t>undercover</a:t>
            </a:r>
            <a:r>
              <a:rPr lang="fr-BE" dirty="0" smtClean="0"/>
              <a:t> marketing</a:t>
            </a:r>
            <a:endParaRPr lang="fr-BE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37838"/>
            <a:ext cx="9144000" cy="5775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0780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Stock_000002057819XSmall.jpg"/>
          <p:cNvPicPr>
            <a:picLocks noChangeAspect="1"/>
          </p:cNvPicPr>
          <p:nvPr/>
        </p:nvPicPr>
        <p:blipFill>
          <a:blip r:embed="rId3" cstate="print">
            <a:lum bright="10000"/>
          </a:blip>
          <a:srcRect l="16766" r="16171"/>
          <a:stretch>
            <a:fillRect/>
          </a:stretch>
        </p:blipFill>
        <p:spPr>
          <a:xfrm rot="19637058">
            <a:off x="6559794" y="-287244"/>
            <a:ext cx="2972704" cy="29412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19227111">
            <a:off x="6932960" y="703092"/>
            <a:ext cx="21467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xmlns:mc="http://schemas.openxmlformats.org/markup-compatibility/2006" xmlns:a14="http://schemas.microsoft.com/office/drawing/2010/main" val="C00000" mc:Ignorable=""/>
                </a:solidFill>
                <a:latin typeface="Hand Of Sean" pitchFamily="2" charset="0"/>
                <a:cs typeface="Arial"/>
              </a:rPr>
              <a:t>Be the next one to</a:t>
            </a:r>
          </a:p>
          <a:p>
            <a:r>
              <a:rPr lang="en-US" dirty="0" smtClean="0">
                <a:solidFill>
                  <a:srgbClr xmlns:mc="http://schemas.openxmlformats.org/markup-compatibility/2006" xmlns:a14="http://schemas.microsoft.com/office/drawing/2010/main" val="C00000" mc:Ignorable=""/>
                </a:solidFill>
                <a:latin typeface="Hand Of Sean" pitchFamily="2" charset="0"/>
                <a:cs typeface="Arial"/>
              </a:rPr>
              <a:t>organize a FAS! </a:t>
            </a:r>
            <a:endParaRPr lang="en-US" dirty="0">
              <a:solidFill>
                <a:srgbClr xmlns:mc="http://schemas.openxmlformats.org/markup-compatibility/2006" xmlns:a14="http://schemas.microsoft.com/office/drawing/2010/main" val="C00000" mc:Ignorable=""/>
              </a:solidFill>
              <a:latin typeface="Hand Of Sean" pitchFamily="2" charset="0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 rot="19329457">
            <a:off x="7297306" y="1503800"/>
            <a:ext cx="21178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xmlns:mc="http://schemas.openxmlformats.org/markup-compatibility/2006" xmlns:a14="http://schemas.microsoft.com/office/drawing/2010/main" val="C00000" mc:Ignorable=""/>
                </a:solidFill>
                <a:latin typeface="Hand Of Sean" pitchFamily="2" charset="0"/>
                <a:cs typeface="Arial"/>
              </a:rPr>
              <a:t>+32 (0) 2 888 79 34</a:t>
            </a:r>
            <a:endParaRPr lang="en-US" sz="1400" dirty="0">
              <a:solidFill>
                <a:srgbClr xmlns:mc="http://schemas.openxmlformats.org/markup-compatibility/2006" xmlns:a14="http://schemas.microsoft.com/office/drawing/2010/main" val="C00000" mc:Ignorable=""/>
              </a:solidFill>
              <a:latin typeface="Hand Of Sean" pitchFamily="2" charset="0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32" y="6534859"/>
            <a:ext cx="52578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200" dirty="0" smtClean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Cleverwood is a trademark of Fair Wood Ventures </a:t>
            </a:r>
            <a:r>
              <a:rPr lang="en-US" sz="1200" dirty="0" err="1" smtClean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sprl/bvba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pic>
        <p:nvPicPr>
          <p:cNvPr id="5133" name="Picture 13" descr="Blo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00694" y="5131370"/>
            <a:ext cx="257175" cy="247650"/>
          </a:xfrm>
          <a:prstGeom prst="rect">
            <a:avLst/>
          </a:prstGeom>
          <a:noFill/>
        </p:spPr>
      </p:pic>
      <p:pic>
        <p:nvPicPr>
          <p:cNvPr id="5134" name="Picture 14" descr="Facebook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815023" y="5150422"/>
            <a:ext cx="257175" cy="266700"/>
          </a:xfrm>
          <a:prstGeom prst="rect">
            <a:avLst/>
          </a:prstGeom>
          <a:noFill/>
        </p:spPr>
      </p:pic>
      <p:pic>
        <p:nvPicPr>
          <p:cNvPr id="5135" name="Picture 15" descr="LinkedIn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172213" y="5150422"/>
            <a:ext cx="257175" cy="266700"/>
          </a:xfrm>
          <a:prstGeom prst="rect">
            <a:avLst/>
          </a:prstGeom>
          <a:noFill/>
        </p:spPr>
      </p:pic>
      <p:pic>
        <p:nvPicPr>
          <p:cNvPr id="5136" name="Picture 16" descr="Netvibes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529403" y="5150422"/>
            <a:ext cx="247650" cy="266700"/>
          </a:xfrm>
          <a:prstGeom prst="rect">
            <a:avLst/>
          </a:prstGeom>
          <a:noFill/>
        </p:spPr>
      </p:pic>
      <p:pic>
        <p:nvPicPr>
          <p:cNvPr id="5137" name="Picture 17" descr="Flickr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886593" y="5150422"/>
            <a:ext cx="266700" cy="266700"/>
          </a:xfrm>
          <a:prstGeom prst="rect">
            <a:avLst/>
          </a:prstGeom>
          <a:noFill/>
        </p:spPr>
      </p:pic>
      <p:pic>
        <p:nvPicPr>
          <p:cNvPr id="5138" name="Picture 18" descr="Dailymotion">
            <a:hlinkClick r:id="rId14"/>
          </p:cNvPr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243783" y="5150422"/>
            <a:ext cx="228600" cy="266700"/>
          </a:xfrm>
          <a:prstGeom prst="rect">
            <a:avLst/>
          </a:prstGeom>
          <a:noFill/>
        </p:spPr>
      </p:pic>
      <p:pic>
        <p:nvPicPr>
          <p:cNvPr id="5139" name="Picture 19" descr="SlideShare">
            <a:hlinkClick r:id="rId16"/>
          </p:cNvPr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529535" y="5150422"/>
            <a:ext cx="247650" cy="266700"/>
          </a:xfrm>
          <a:prstGeom prst="rect">
            <a:avLst/>
          </a:prstGeom>
          <a:noFill/>
        </p:spPr>
      </p:pic>
      <p:pic>
        <p:nvPicPr>
          <p:cNvPr id="5140" name="Picture 20" descr="YouTube">
            <a:hlinkClick r:id="rId18"/>
          </p:cNvPr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886725" y="5150422"/>
            <a:ext cx="209550" cy="266700"/>
          </a:xfrm>
          <a:prstGeom prst="rect">
            <a:avLst/>
          </a:prstGeom>
          <a:noFill/>
        </p:spPr>
      </p:pic>
      <p:pic>
        <p:nvPicPr>
          <p:cNvPr id="5141" name="Picture 21" descr="Twitter">
            <a:hlinkClick r:id="rId20"/>
          </p:cNvPr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8172477" y="5150422"/>
            <a:ext cx="238125" cy="266700"/>
          </a:xfrm>
          <a:prstGeom prst="rect">
            <a:avLst/>
          </a:prstGeom>
          <a:noFill/>
        </p:spPr>
      </p:pic>
      <p:pic>
        <p:nvPicPr>
          <p:cNvPr id="5142" name="Picture 22" descr="Google">
            <a:hlinkClick r:id="rId22"/>
          </p:cNvPr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8529667" y="5150422"/>
            <a:ext cx="257175" cy="266700"/>
          </a:xfrm>
          <a:prstGeom prst="rect">
            <a:avLst/>
          </a:prstGeom>
          <a:noFill/>
        </p:spPr>
      </p:pic>
      <p:sp>
        <p:nvSpPr>
          <p:cNvPr id="20" name="TextBox 19"/>
          <p:cNvSpPr txBox="1"/>
          <p:nvPr/>
        </p:nvSpPr>
        <p:spPr>
          <a:xfrm>
            <a:off x="4419600" y="2362200"/>
            <a:ext cx="350520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Cleverwood is your New Media Consulting partner, providing expertise, knowledge and consulting services for Web, Mobile, Interactive Television and emerging channels.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rial"/>
              <a:cs typeface="Arial"/>
            </a:endParaRPr>
          </a:p>
        </p:txBody>
      </p:sp>
      <p:pic>
        <p:nvPicPr>
          <p:cNvPr id="22" name="Picture 21" descr="Clvrwd_logo_big_shadow.jpg"/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>
            <a:off x="1071538" y="1714488"/>
            <a:ext cx="3325136" cy="2857496"/>
          </a:xfrm>
          <a:prstGeom prst="rect">
            <a:avLst/>
          </a:prstGeom>
        </p:spPr>
      </p:pic>
      <p:grpSp>
        <p:nvGrpSpPr>
          <p:cNvPr id="42" name="Group 41"/>
          <p:cNvGrpSpPr/>
          <p:nvPr/>
        </p:nvGrpSpPr>
        <p:grpSpPr>
          <a:xfrm>
            <a:off x="4929190" y="5417122"/>
            <a:ext cx="2724170" cy="1298026"/>
            <a:chOff x="4929190" y="5417122"/>
            <a:chExt cx="2724170" cy="1298026"/>
          </a:xfrm>
        </p:grpSpPr>
        <p:sp>
          <p:nvSpPr>
            <p:cNvPr id="21" name="TextBox 20"/>
            <p:cNvSpPr txBox="1"/>
            <p:nvPr/>
          </p:nvSpPr>
          <p:spPr>
            <a:xfrm>
              <a:off x="4929190" y="6345816"/>
              <a:ext cx="259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BE" dirty="0" err="1" smtClean="0">
                  <a:solidFill>
                    <a:schemeClr val="bg1">
                      <a:lumMod val="65000"/>
                    </a:schemeClr>
                  </a:solidFill>
                  <a:latin typeface="Hand Of Sean" pitchFamily="2" charset="0"/>
                </a:rPr>
                <a:t>Slides</a:t>
              </a:r>
              <a:r>
                <a:rPr lang="fr-BE" dirty="0" smtClean="0">
                  <a:solidFill>
                    <a:schemeClr val="bg1">
                      <a:lumMod val="65000"/>
                    </a:schemeClr>
                  </a:solidFill>
                  <a:latin typeface="Hand Of Sean" pitchFamily="2" charset="0"/>
                </a:rPr>
                <a:t> </a:t>
              </a:r>
              <a:r>
                <a:rPr lang="fr-BE" dirty="0" err="1" smtClean="0">
                  <a:solidFill>
                    <a:schemeClr val="bg1">
                      <a:lumMod val="65000"/>
                    </a:schemeClr>
                  </a:solidFill>
                  <a:latin typeface="Hand Of Sean" pitchFamily="2" charset="0"/>
                </a:rPr>
                <a:t>will</a:t>
              </a:r>
              <a:r>
                <a:rPr lang="fr-BE" dirty="0" smtClean="0">
                  <a:solidFill>
                    <a:schemeClr val="bg1">
                      <a:lumMod val="65000"/>
                    </a:schemeClr>
                  </a:solidFill>
                  <a:latin typeface="Hand Of Sean" pitchFamily="2" charset="0"/>
                </a:rPr>
                <a:t> up </a:t>
              </a:r>
              <a:r>
                <a:rPr lang="fr-BE" dirty="0" err="1" smtClean="0">
                  <a:solidFill>
                    <a:schemeClr val="bg1">
                      <a:lumMod val="65000"/>
                    </a:schemeClr>
                  </a:solidFill>
                  <a:latin typeface="Hand Of Sean" pitchFamily="2" charset="0"/>
                </a:rPr>
                <a:t>be</a:t>
              </a:r>
              <a:r>
                <a:rPr lang="fr-BE" dirty="0" smtClean="0">
                  <a:solidFill>
                    <a:schemeClr val="bg1">
                      <a:lumMod val="65000"/>
                    </a:schemeClr>
                  </a:solidFill>
                  <a:latin typeface="Hand Of Sean" pitchFamily="2" charset="0"/>
                </a:rPr>
                <a:t> </a:t>
              </a:r>
              <a:r>
                <a:rPr lang="fr-BE" dirty="0" err="1" smtClean="0">
                  <a:solidFill>
                    <a:schemeClr val="bg1">
                      <a:lumMod val="65000"/>
                    </a:schemeClr>
                  </a:solidFill>
                  <a:latin typeface="Hand Of Sean" pitchFamily="2" charset="0"/>
                </a:rPr>
                <a:t>there</a:t>
              </a:r>
              <a:endParaRPr lang="fr-BE" dirty="0">
                <a:solidFill>
                  <a:schemeClr val="bg1">
                    <a:lumMod val="65000"/>
                  </a:schemeClr>
                </a:solidFill>
                <a:latin typeface="Hand Of Sean" pitchFamily="2" charset="0"/>
              </a:endParaRPr>
            </a:p>
          </p:txBody>
        </p:sp>
        <p:cxnSp>
          <p:nvCxnSpPr>
            <p:cNvPr id="26" name="Shape 25"/>
            <p:cNvCxnSpPr/>
            <p:nvPr/>
          </p:nvCxnSpPr>
          <p:spPr>
            <a:xfrm flipV="1">
              <a:off x="7239855" y="5417122"/>
              <a:ext cx="413505" cy="1113360"/>
            </a:xfrm>
            <a:prstGeom prst="bentConnector2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1" name="Group 40"/>
          <p:cNvGrpSpPr/>
          <p:nvPr/>
        </p:nvGrpSpPr>
        <p:grpSpPr>
          <a:xfrm>
            <a:off x="4857752" y="5417122"/>
            <a:ext cx="2162191" cy="797960"/>
            <a:chOff x="4857752" y="5417122"/>
            <a:chExt cx="2162191" cy="797960"/>
          </a:xfrm>
        </p:grpSpPr>
        <p:sp>
          <p:nvSpPr>
            <p:cNvPr id="25" name="TextBox 24"/>
            <p:cNvSpPr txBox="1"/>
            <p:nvPr/>
          </p:nvSpPr>
          <p:spPr>
            <a:xfrm>
              <a:off x="4857752" y="5845750"/>
              <a:ext cx="18694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BE" dirty="0" err="1" smtClean="0">
                  <a:solidFill>
                    <a:schemeClr val="bg1">
                      <a:lumMod val="65000"/>
                    </a:schemeClr>
                  </a:solidFill>
                  <a:latin typeface="Hand Of Sean" pitchFamily="2" charset="0"/>
                </a:rPr>
                <a:t>Pic’s</a:t>
              </a:r>
              <a:r>
                <a:rPr lang="fr-BE" dirty="0" smtClean="0">
                  <a:solidFill>
                    <a:schemeClr val="bg1">
                      <a:lumMod val="65000"/>
                    </a:schemeClr>
                  </a:solidFill>
                  <a:latin typeface="Hand Of Sean" pitchFamily="2" charset="0"/>
                </a:rPr>
                <a:t> </a:t>
              </a:r>
              <a:r>
                <a:rPr lang="fr-BE" dirty="0" err="1" smtClean="0">
                  <a:solidFill>
                    <a:schemeClr val="bg1">
                      <a:lumMod val="65000"/>
                    </a:schemeClr>
                  </a:solidFill>
                  <a:latin typeface="Hand Of Sean" pitchFamily="2" charset="0"/>
                </a:rPr>
                <a:t>will</a:t>
              </a:r>
              <a:r>
                <a:rPr lang="fr-BE" dirty="0" smtClean="0">
                  <a:solidFill>
                    <a:schemeClr val="bg1">
                      <a:lumMod val="65000"/>
                    </a:schemeClr>
                  </a:solidFill>
                  <a:latin typeface="Hand Of Sean" pitchFamily="2" charset="0"/>
                </a:rPr>
                <a:t> </a:t>
              </a:r>
              <a:r>
                <a:rPr lang="fr-BE" dirty="0" err="1" smtClean="0">
                  <a:solidFill>
                    <a:schemeClr val="bg1">
                      <a:lumMod val="65000"/>
                    </a:schemeClr>
                  </a:solidFill>
                  <a:latin typeface="Hand Of Sean" pitchFamily="2" charset="0"/>
                </a:rPr>
                <a:t>be</a:t>
              </a:r>
              <a:r>
                <a:rPr lang="fr-BE" dirty="0" smtClean="0">
                  <a:solidFill>
                    <a:schemeClr val="bg1">
                      <a:lumMod val="65000"/>
                    </a:schemeClr>
                  </a:solidFill>
                  <a:latin typeface="Hand Of Sean" pitchFamily="2" charset="0"/>
                </a:rPr>
                <a:t> </a:t>
              </a:r>
              <a:r>
                <a:rPr lang="fr-BE" dirty="0" err="1" smtClean="0">
                  <a:solidFill>
                    <a:schemeClr val="bg1">
                      <a:lumMod val="65000"/>
                    </a:schemeClr>
                  </a:solidFill>
                  <a:latin typeface="Hand Of Sean" pitchFamily="2" charset="0"/>
                </a:rPr>
                <a:t>here</a:t>
              </a:r>
              <a:endParaRPr lang="fr-BE" dirty="0">
                <a:solidFill>
                  <a:schemeClr val="bg1">
                    <a:lumMod val="65000"/>
                  </a:schemeClr>
                </a:solidFill>
                <a:latin typeface="Hand Of Sean" pitchFamily="2" charset="0"/>
              </a:endParaRPr>
            </a:p>
          </p:txBody>
        </p:sp>
        <p:cxnSp>
          <p:nvCxnSpPr>
            <p:cNvPr id="27" name="Shape 26"/>
            <p:cNvCxnSpPr>
              <a:stCxn id="25" idx="3"/>
              <a:endCxn id="5137" idx="2"/>
            </p:cNvCxnSpPr>
            <p:nvPr/>
          </p:nvCxnSpPr>
          <p:spPr>
            <a:xfrm flipV="1">
              <a:off x="6727175" y="5417122"/>
              <a:ext cx="292768" cy="613294"/>
            </a:xfrm>
            <a:prstGeom prst="bentConnector2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9" name="Group 38"/>
          <p:cNvGrpSpPr/>
          <p:nvPr/>
        </p:nvGrpSpPr>
        <p:grpSpPr>
          <a:xfrm>
            <a:off x="3150162" y="4559866"/>
            <a:ext cx="2479120" cy="571504"/>
            <a:chOff x="3150162" y="4559866"/>
            <a:chExt cx="2479120" cy="571504"/>
          </a:xfrm>
        </p:grpSpPr>
        <p:sp>
          <p:nvSpPr>
            <p:cNvPr id="30" name="TextBox 29"/>
            <p:cNvSpPr txBox="1"/>
            <p:nvPr/>
          </p:nvSpPr>
          <p:spPr>
            <a:xfrm>
              <a:off x="3150162" y="4559866"/>
              <a:ext cx="22076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BE" dirty="0" err="1" smtClean="0">
                  <a:solidFill>
                    <a:schemeClr val="bg1">
                      <a:lumMod val="65000"/>
                    </a:schemeClr>
                  </a:solidFill>
                  <a:latin typeface="Hand Of Sean" pitchFamily="2" charset="0"/>
                </a:rPr>
                <a:t>Summary</a:t>
              </a:r>
              <a:r>
                <a:rPr lang="fr-BE" dirty="0" smtClean="0">
                  <a:solidFill>
                    <a:schemeClr val="bg1">
                      <a:lumMod val="65000"/>
                    </a:schemeClr>
                  </a:solidFill>
                  <a:latin typeface="Hand Of Sean" pitchFamily="2" charset="0"/>
                </a:rPr>
                <a:t> over </a:t>
              </a:r>
              <a:r>
                <a:rPr lang="fr-BE" dirty="0" err="1" smtClean="0">
                  <a:solidFill>
                    <a:schemeClr val="bg1">
                      <a:lumMod val="65000"/>
                    </a:schemeClr>
                  </a:solidFill>
                  <a:latin typeface="Hand Of Sean" pitchFamily="2" charset="0"/>
                </a:rPr>
                <a:t>here</a:t>
              </a:r>
              <a:endParaRPr lang="fr-BE" dirty="0">
                <a:solidFill>
                  <a:schemeClr val="bg1">
                    <a:lumMod val="65000"/>
                  </a:schemeClr>
                </a:solidFill>
                <a:latin typeface="Hand Of Sean" pitchFamily="2" charset="0"/>
              </a:endParaRPr>
            </a:p>
          </p:txBody>
        </p:sp>
        <p:cxnSp>
          <p:nvCxnSpPr>
            <p:cNvPr id="31" name="Shape 30"/>
            <p:cNvCxnSpPr>
              <a:stCxn id="30" idx="3"/>
              <a:endCxn id="5133" idx="0"/>
            </p:cNvCxnSpPr>
            <p:nvPr/>
          </p:nvCxnSpPr>
          <p:spPr>
            <a:xfrm>
              <a:off x="5357818" y="4744532"/>
              <a:ext cx="271464" cy="386838"/>
            </a:xfrm>
            <a:prstGeom prst="bentConnector2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0" name="Group 39"/>
          <p:cNvGrpSpPr/>
          <p:nvPr/>
        </p:nvGrpSpPr>
        <p:grpSpPr>
          <a:xfrm>
            <a:off x="5929322" y="4286256"/>
            <a:ext cx="2547492" cy="864166"/>
            <a:chOff x="5929322" y="4286256"/>
            <a:chExt cx="2547492" cy="864166"/>
          </a:xfrm>
        </p:grpSpPr>
        <p:sp>
          <p:nvSpPr>
            <p:cNvPr id="34" name="TextBox 33"/>
            <p:cNvSpPr txBox="1"/>
            <p:nvPr/>
          </p:nvSpPr>
          <p:spPr>
            <a:xfrm>
              <a:off x="5929322" y="4286256"/>
              <a:ext cx="25474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BE" dirty="0" smtClean="0">
                  <a:solidFill>
                    <a:schemeClr val="bg1">
                      <a:lumMod val="65000"/>
                    </a:schemeClr>
                  </a:solidFill>
                  <a:latin typeface="Hand Of Sean" pitchFamily="2" charset="0"/>
                </a:rPr>
                <a:t>And </a:t>
              </a:r>
              <a:r>
                <a:rPr lang="fr-BE" dirty="0" err="1" smtClean="0">
                  <a:solidFill>
                    <a:schemeClr val="bg1">
                      <a:lumMod val="65000"/>
                    </a:schemeClr>
                  </a:solidFill>
                  <a:latin typeface="Hand Of Sean" pitchFamily="2" charset="0"/>
                </a:rPr>
                <a:t>tweets</a:t>
              </a:r>
              <a:r>
                <a:rPr lang="fr-BE" dirty="0" smtClean="0">
                  <a:solidFill>
                    <a:schemeClr val="bg1">
                      <a:lumMod val="65000"/>
                    </a:schemeClr>
                  </a:solidFill>
                  <a:latin typeface="Hand Of Sean" pitchFamily="2" charset="0"/>
                </a:rPr>
                <a:t> down </a:t>
              </a:r>
              <a:r>
                <a:rPr lang="fr-BE" dirty="0" err="1" smtClean="0">
                  <a:solidFill>
                    <a:schemeClr val="bg1">
                      <a:lumMod val="65000"/>
                    </a:schemeClr>
                  </a:solidFill>
                  <a:latin typeface="Hand Of Sean" pitchFamily="2" charset="0"/>
                </a:rPr>
                <a:t>here</a:t>
              </a:r>
              <a:endParaRPr lang="fr-BE" dirty="0">
                <a:solidFill>
                  <a:schemeClr val="bg1">
                    <a:lumMod val="65000"/>
                  </a:schemeClr>
                </a:solidFill>
                <a:latin typeface="Hand Of Sean" pitchFamily="2" charset="0"/>
              </a:endParaRPr>
            </a:p>
          </p:txBody>
        </p:sp>
        <p:cxnSp>
          <p:nvCxnSpPr>
            <p:cNvPr id="36" name="Shape 35"/>
            <p:cNvCxnSpPr>
              <a:stCxn id="5141" idx="0"/>
              <a:endCxn id="34" idx="2"/>
            </p:cNvCxnSpPr>
            <p:nvPr/>
          </p:nvCxnSpPr>
          <p:spPr>
            <a:xfrm rot="16200000" flipV="1">
              <a:off x="7499887" y="4358769"/>
              <a:ext cx="494834" cy="1088472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97000" y="1314450"/>
            <a:ext cx="6350000" cy="4229100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FFFFFF" mc:Ignorable="">
              <a:shade val="85000"/>
            </a:srgbClr>
          </a:solidFill>
          <a:ln w="190500" cap="sq">
            <a:solidFill>
              <a:srgbClr xmlns:mc="http://schemas.openxmlformats.org/markup-compatibility/2006" xmlns:a14="http://schemas.microsoft.com/office/drawing/2010/main" val="FFFFFF" mc:Ignorable=""/>
            </a:solidFill>
            <a:miter lim="800000"/>
          </a:ln>
          <a:effectLst>
            <a:outerShdw blurRad="65000" dist="50800" dir="12900000" kx="195000" ky="145000" algn="tl" rotWithShape="0">
              <a:srgbClr xmlns:mc="http://schemas.openxmlformats.org/markup-compatibility/2006" xmlns:a14="http://schemas.microsoft.com/office/drawing/2010/main" val="000000" mc:Ignorable="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xmlns:mc="http://schemas.openxmlformats.org/markup-compatibility/2006" xmlns:a14="http://schemas.microsoft.com/office/drawing/2010/main" val="969696" mc:Ignorable=""/>
            </a:contourClr>
          </a:sp3d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xmlns:mc="http://schemas.openxmlformats.org/markup-compatibility/2006" xmlns:a14="http://schemas.microsoft.com/office/drawing/2010/main" val="1F497D" mc:Ignorable=""/>
      </a:dk2>
      <a:lt2>
        <a:srgbClr xmlns:mc="http://schemas.openxmlformats.org/markup-compatibility/2006" xmlns:a14="http://schemas.microsoft.com/office/drawing/2010/main" val="EEECE1" mc:Ignorable=""/>
      </a:lt2>
      <a:accent1>
        <a:srgbClr xmlns:mc="http://schemas.openxmlformats.org/markup-compatibility/2006" xmlns:a14="http://schemas.microsoft.com/office/drawing/2010/main" val="4F81BD" mc:Ignorable=""/>
      </a:accent1>
      <a:accent2>
        <a:srgbClr xmlns:mc="http://schemas.openxmlformats.org/markup-compatibility/2006" xmlns:a14="http://schemas.microsoft.com/office/drawing/2010/main" val="C0504D" mc:Ignorable=""/>
      </a:accent2>
      <a:accent3>
        <a:srgbClr xmlns:mc="http://schemas.openxmlformats.org/markup-compatibility/2006" xmlns:a14="http://schemas.microsoft.com/office/drawing/2010/main" val="9BBB59" mc:Ignorable=""/>
      </a:accent3>
      <a:accent4>
        <a:srgbClr xmlns:mc="http://schemas.openxmlformats.org/markup-compatibility/2006" xmlns:a14="http://schemas.microsoft.com/office/drawing/2010/main" val="8064A2" mc:Ignorable=""/>
      </a:accent4>
      <a:accent5>
        <a:srgbClr xmlns:mc="http://schemas.openxmlformats.org/markup-compatibility/2006" xmlns:a14="http://schemas.microsoft.com/office/drawing/2010/main" val="4BACC6" mc:Ignorable=""/>
      </a:accent5>
      <a:accent6>
        <a:srgbClr xmlns:mc="http://schemas.openxmlformats.org/markup-compatibility/2006" xmlns:a14="http://schemas.microsoft.com/office/drawing/2010/main" val="F79646" mc:Ignorable=""/>
      </a:accent6>
      <a:hlink>
        <a:srgbClr xmlns:mc="http://schemas.openxmlformats.org/markup-compatibility/2006" xmlns:a14="http://schemas.microsoft.com/office/drawing/2010/main" val="0000FF" mc:Ignorable=""/>
      </a:hlink>
      <a:folHlink>
        <a:srgbClr xmlns:mc="http://schemas.openxmlformats.org/markup-compatibility/2006" xmlns:a14="http://schemas.microsoft.com/office/drawing/2010/main" val="800080" mc:Ignorable="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xmlns:mc="http://schemas.openxmlformats.org/markup-compatibility/2006" xmlns:a14="http://schemas.microsoft.com/office/drawing/2010/main" val="000000" mc:Ignorable="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xmlns:mc="http://schemas.openxmlformats.org/markup-compatibility/2006" xmlns:a14="http://schemas.microsoft.com/office/drawing/2010/main" val="000000" mc:Ignorable="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xmlns:mc="http://schemas.openxmlformats.org/markup-compatibility/2006" xmlns:a14="http://schemas.microsoft.com/office/drawing/2010/main" val="000000" mc:Ignorable="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xmlns:mc="http://schemas.openxmlformats.org/markup-compatibility/2006" xmlns:a14="http://schemas.microsoft.com/office/drawing/2010/main" val="1F497D" mc:Ignorable=""/>
      </a:dk2>
      <a:lt2>
        <a:srgbClr xmlns:mc="http://schemas.openxmlformats.org/markup-compatibility/2006" xmlns:a14="http://schemas.microsoft.com/office/drawing/2010/main" val="EEECE1" mc:Ignorable=""/>
      </a:lt2>
      <a:accent1>
        <a:srgbClr xmlns:mc="http://schemas.openxmlformats.org/markup-compatibility/2006" xmlns:a14="http://schemas.microsoft.com/office/drawing/2010/main" val="4F81BD" mc:Ignorable=""/>
      </a:accent1>
      <a:accent2>
        <a:srgbClr xmlns:mc="http://schemas.openxmlformats.org/markup-compatibility/2006" xmlns:a14="http://schemas.microsoft.com/office/drawing/2010/main" val="C0504D" mc:Ignorable=""/>
      </a:accent2>
      <a:accent3>
        <a:srgbClr xmlns:mc="http://schemas.openxmlformats.org/markup-compatibility/2006" xmlns:a14="http://schemas.microsoft.com/office/drawing/2010/main" val="9BBB59" mc:Ignorable=""/>
      </a:accent3>
      <a:accent4>
        <a:srgbClr xmlns:mc="http://schemas.openxmlformats.org/markup-compatibility/2006" xmlns:a14="http://schemas.microsoft.com/office/drawing/2010/main" val="8064A2" mc:Ignorable=""/>
      </a:accent4>
      <a:accent5>
        <a:srgbClr xmlns:mc="http://schemas.openxmlformats.org/markup-compatibility/2006" xmlns:a14="http://schemas.microsoft.com/office/drawing/2010/main" val="4BACC6" mc:Ignorable=""/>
      </a:accent5>
      <a:accent6>
        <a:srgbClr xmlns:mc="http://schemas.openxmlformats.org/markup-compatibility/2006" xmlns:a14="http://schemas.microsoft.com/office/drawing/2010/main" val="F79646" mc:Ignorable=""/>
      </a:accent6>
      <a:hlink>
        <a:srgbClr xmlns:mc="http://schemas.openxmlformats.org/markup-compatibility/2006" xmlns:a14="http://schemas.microsoft.com/office/drawing/2010/main" val="0000FF" mc:Ignorable=""/>
      </a:hlink>
      <a:folHlink>
        <a:srgbClr xmlns:mc="http://schemas.openxmlformats.org/markup-compatibility/2006" xmlns:a14="http://schemas.microsoft.com/office/drawing/2010/main" val="800080" mc:Ignorable="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xmlns:mc="http://schemas.openxmlformats.org/markup-compatibility/2006" xmlns:a14="http://schemas.microsoft.com/office/drawing/2010/main" val="000000" mc:Ignorable="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xmlns:mc="http://schemas.openxmlformats.org/markup-compatibility/2006" xmlns:a14="http://schemas.microsoft.com/office/drawing/2010/main" val="000000" mc:Ignorable="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xmlns:mc="http://schemas.openxmlformats.org/markup-compatibility/2006" xmlns:a14="http://schemas.microsoft.com/office/drawing/2010/main" val="000000" mc:Ignorable="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xmlns:mc="http://schemas.openxmlformats.org/markup-compatibility/2006" xmlns:a14="http://schemas.microsoft.com/office/drawing/2010/main" val="1F497D" mc:Ignorable=""/>
      </a:dk2>
      <a:lt2>
        <a:srgbClr xmlns:mc="http://schemas.openxmlformats.org/markup-compatibility/2006" xmlns:a14="http://schemas.microsoft.com/office/drawing/2010/main" val="EEECE1" mc:Ignorable=""/>
      </a:lt2>
      <a:accent1>
        <a:srgbClr xmlns:mc="http://schemas.openxmlformats.org/markup-compatibility/2006" xmlns:a14="http://schemas.microsoft.com/office/drawing/2010/main" val="4F81BD" mc:Ignorable=""/>
      </a:accent1>
      <a:accent2>
        <a:srgbClr xmlns:mc="http://schemas.openxmlformats.org/markup-compatibility/2006" xmlns:a14="http://schemas.microsoft.com/office/drawing/2010/main" val="C0504D" mc:Ignorable=""/>
      </a:accent2>
      <a:accent3>
        <a:srgbClr xmlns:mc="http://schemas.openxmlformats.org/markup-compatibility/2006" xmlns:a14="http://schemas.microsoft.com/office/drawing/2010/main" val="9BBB59" mc:Ignorable=""/>
      </a:accent3>
      <a:accent4>
        <a:srgbClr xmlns:mc="http://schemas.openxmlformats.org/markup-compatibility/2006" xmlns:a14="http://schemas.microsoft.com/office/drawing/2010/main" val="8064A2" mc:Ignorable=""/>
      </a:accent4>
      <a:accent5>
        <a:srgbClr xmlns:mc="http://schemas.openxmlformats.org/markup-compatibility/2006" xmlns:a14="http://schemas.microsoft.com/office/drawing/2010/main" val="4BACC6" mc:Ignorable=""/>
      </a:accent5>
      <a:accent6>
        <a:srgbClr xmlns:mc="http://schemas.openxmlformats.org/markup-compatibility/2006" xmlns:a14="http://schemas.microsoft.com/office/drawing/2010/main" val="F79646" mc:Ignorable=""/>
      </a:accent6>
      <a:hlink>
        <a:srgbClr xmlns:mc="http://schemas.openxmlformats.org/markup-compatibility/2006" xmlns:a14="http://schemas.microsoft.com/office/drawing/2010/main" val="0000FF" mc:Ignorable=""/>
      </a:hlink>
      <a:folHlink>
        <a:srgbClr xmlns:mc="http://schemas.openxmlformats.org/markup-compatibility/2006" xmlns:a14="http://schemas.microsoft.com/office/drawing/2010/main" val="800080" mc:Ignorable="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xmlns:mc="http://schemas.openxmlformats.org/markup-compatibility/2006" xmlns:a14="http://schemas.microsoft.com/office/drawing/2010/main" val="000000" mc:Ignorable="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xmlns:mc="http://schemas.openxmlformats.org/markup-compatibility/2006" xmlns:a14="http://schemas.microsoft.com/office/drawing/2010/main" val="000000" mc:Ignorable="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xmlns:mc="http://schemas.openxmlformats.org/markup-compatibility/2006" xmlns:a14="http://schemas.microsoft.com/office/drawing/2010/main" val="000000" mc:Ignorable="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1115</TotalTime>
  <Words>252</Words>
  <Application>Microsoft Office PowerPoint</Application>
  <PresentationFormat>Affichage à l'écran (4:3)</PresentationFormat>
  <Paragraphs>75</Paragraphs>
  <Slides>28</Slides>
  <Notes>5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28</vt:i4>
      </vt:variant>
    </vt:vector>
  </HeadingPairs>
  <TitlesOfParts>
    <vt:vector size="29" baseType="lpstr">
      <vt:lpstr>Office Theme</vt:lpstr>
      <vt:lpstr>Présentation PowerPoint</vt:lpstr>
      <vt:lpstr>Présentation PowerPoint</vt:lpstr>
      <vt:lpstr>Présentation PowerPoint</vt:lpstr>
      <vt:lpstr>Copywriting?</vt:lpstr>
      <vt:lpstr>Présentation PowerPoint</vt:lpstr>
      <vt:lpstr>Présentation PowerPoint</vt:lpstr>
      <vt:lpstr>Web copywriting?</vt:lpstr>
      <vt:lpstr>1. Web content</vt:lpstr>
      <vt:lpstr>Corporate Content</vt:lpstr>
      <vt:lpstr>Database Content</vt:lpstr>
      <vt:lpstr>Emailing &amp; Newsletters</vt:lpstr>
      <vt:lpstr>2. Web content management</vt:lpstr>
      <vt:lpstr>Information Architecture</vt:lpstr>
      <vt:lpstr>Mindmap &amp; SEO keywords</vt:lpstr>
      <vt:lpstr>SEO keywords monitoring</vt:lpstr>
      <vt:lpstr>Content Strategy</vt:lpstr>
      <vt:lpstr>3. Web content optimization</vt:lpstr>
      <vt:lpstr>Wireframe optimization</vt:lpstr>
      <vt:lpstr>Présentation PowerPoint</vt:lpstr>
      <vt:lpstr>Not web copywriting?</vt:lpstr>
      <vt:lpstr>Formal &amp; Informal Online Communication</vt:lpstr>
      <vt:lpstr>Information Visualization</vt:lpstr>
      <vt:lpstr>Case study: danone</vt:lpstr>
      <vt:lpstr>Organization’s Communication</vt:lpstr>
      <vt:lpstr>Organization’s Products</vt:lpstr>
      <vt:lpstr>Organization’s Behaviour … undercover marketing</vt:lpstr>
      <vt:lpstr>Présentation PowerPoint</vt:lpstr>
      <vt:lpstr>Présentation PowerPoint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Olivier Beaujean</dc:creator>
  <cp:lastModifiedBy>ordi</cp:lastModifiedBy>
  <cp:revision>96</cp:revision>
  <dcterms:created xsi:type="dcterms:W3CDTF">2009-03-30T07:59:27Z</dcterms:created>
  <dcterms:modified xsi:type="dcterms:W3CDTF">2010-09-17T14:05:31Z</dcterms:modified>
</cp:coreProperties>
</file>